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a20560c3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a20560c3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ba20560c36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48c4c4b7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b48c4c4b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3b64c9661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b3b64c9661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4a4ed6f89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b4a4ed6f8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b4a4ed6f8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b4a4ed6f8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4a4ed6f89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b4a4ed6f89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4a4ed6f89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b4a4ed6f8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4a4ed6f8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b4a4ed6f8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3b64c966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b3b64c966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4a4ed6f89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gb4a4ed6f89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a4ed6f89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b4a4ed6f89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4a4ed6f89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b4a4ed6f8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4a4ed6f89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b4a4ed6f89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4a4ed6f89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Change comment</a:t>
            </a:r>
            <a:endParaRPr/>
          </a:p>
        </p:txBody>
      </p:sp>
      <p:sp>
        <p:nvSpPr>
          <p:cNvPr id="327" name="Google Shape;327;gb4a4ed6f89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4a4ed6f89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b4a4ed6f89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b4a4ed6f89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b4a4ed6f8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4a4ed6f8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b4a4ed6f8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b4a4ed6f89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b4a4ed6f89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65e0e1f4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b65e0e1f4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65e0e1f4c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b65e0e1f4c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65e0e1f4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b65e0e1f4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65e0e1f4c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gb65e0e1f4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65e0e1f4c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b65e0e1f4c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65e0e1f4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b65e0e1f4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65e0e1f4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b65e0e1f4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b64c9661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gb3b64c9661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48bd3e7d2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b48bd3e7d2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3b64c9661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b3b64c9661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3b64c9661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Near boundary is our screen</a:t>
            </a:r>
            <a:endParaRPr/>
          </a:p>
          <a:p>
            <a:pPr indent="0" lvl="0" marL="0" rtl="0" algn="l">
              <a:spcBef>
                <a:spcPts val="0"/>
              </a:spcBef>
              <a:spcAft>
                <a:spcPts val="0"/>
              </a:spcAft>
              <a:buNone/>
            </a:pPr>
            <a:r>
              <a:rPr lang="en-US"/>
              <a:t>Everything beyond that is the 3D space being projected onto the screen</a:t>
            </a:r>
            <a:endParaRPr/>
          </a:p>
          <a:p>
            <a:pPr indent="0" lvl="0" marL="0" rtl="0" algn="l">
              <a:spcBef>
                <a:spcPts val="0"/>
              </a:spcBef>
              <a:spcAft>
                <a:spcPts val="0"/>
              </a:spcAft>
              <a:buNone/>
            </a:pPr>
            <a:r>
              <a:rPr lang="en-US"/>
              <a:t>zNear stays fixed because it would be hard to track in reality, and if it didn’t stay fixed, we would only see limited parts of the space, and we want to avoid this</a:t>
            </a:r>
            <a:endParaRPr/>
          </a:p>
          <a:p>
            <a:pPr indent="-317500" lvl="0" marL="457200" rtl="0" algn="l">
              <a:spcBef>
                <a:spcPts val="0"/>
              </a:spcBef>
              <a:spcAft>
                <a:spcPts val="0"/>
              </a:spcAft>
              <a:buSzPts val="1400"/>
              <a:buChar char="-"/>
            </a:pPr>
            <a:r>
              <a:rPr lang="en-US"/>
              <a:t>Fix zNear in diagram</a:t>
            </a:r>
            <a:endParaRPr/>
          </a:p>
          <a:p>
            <a:pPr indent="-317500" lvl="0" marL="457200" rtl="0" algn="l">
              <a:spcBef>
                <a:spcPts val="0"/>
              </a:spcBef>
              <a:spcAft>
                <a:spcPts val="0"/>
              </a:spcAft>
              <a:buSzPts val="1400"/>
              <a:buChar char="-"/>
            </a:pPr>
            <a:r>
              <a:rPr lang="en-US"/>
              <a:t>Define window in math &amp; in software</a:t>
            </a:r>
            <a:endParaRPr/>
          </a:p>
        </p:txBody>
      </p:sp>
      <p:sp>
        <p:nvSpPr>
          <p:cNvPr id="203" name="Google Shape;203;gb3b64c966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48c4c4b7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Only multiplies to the x for half the math in a given scene (2:1 or 16:9) - you scale x with respect to y</a:t>
            </a:r>
            <a:endParaRPr/>
          </a:p>
          <a:p>
            <a:pPr indent="0" lvl="0" marL="0" rtl="0" algn="l">
              <a:spcBef>
                <a:spcPts val="0"/>
              </a:spcBef>
              <a:spcAft>
                <a:spcPts val="0"/>
              </a:spcAft>
              <a:buNone/>
            </a:pPr>
            <a:r>
              <a:rPr lang="en-US"/>
              <a:t>x and y are normalized between 0 and 1 &amp; inversely related with z</a:t>
            </a:r>
            <a:endParaRPr/>
          </a:p>
          <a:p>
            <a:pPr indent="0" lvl="0" marL="0" rtl="0" algn="l">
              <a:spcBef>
                <a:spcPts val="0"/>
              </a:spcBef>
              <a:spcAft>
                <a:spcPts val="0"/>
              </a:spcAft>
              <a:buNone/>
            </a:pPr>
            <a:r>
              <a:rPr lang="en-US"/>
              <a:t>z is also normalized between -1 and 1 with -1 being the zNear and 1 being the zFar</a:t>
            </a:r>
            <a:endParaRPr/>
          </a:p>
          <a:p>
            <a:pPr indent="0" lvl="0" marL="0" rtl="0" algn="l">
              <a:spcBef>
                <a:spcPts val="0"/>
              </a:spcBef>
              <a:spcAft>
                <a:spcPts val="0"/>
              </a:spcAft>
              <a:buNone/>
            </a:pPr>
            <a:r>
              <a:rPr lang="en-US"/>
              <a:t>w is the z value in camera space and is used to inversely relate x and y with their depths</a:t>
            </a:r>
            <a:endParaRPr/>
          </a:p>
        </p:txBody>
      </p:sp>
      <p:sp>
        <p:nvSpPr>
          <p:cNvPr id="213" name="Google Shape;213;gb48c4c4b7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3b64c9661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Can represent all upright projections with only 2 vectors</a:t>
            </a:r>
            <a:endParaRPr/>
          </a:p>
          <a:p>
            <a:pPr indent="0" lvl="0" marL="0" rtl="0" algn="l">
              <a:spcBef>
                <a:spcPts val="0"/>
              </a:spcBef>
              <a:spcAft>
                <a:spcPts val="0"/>
              </a:spcAft>
              <a:buNone/>
            </a:pPr>
            <a:r>
              <a:rPr lang="en-US"/>
              <a:t>Up vector adds a degree of freedom which allows to view any image at any angle (although we limit rotation in our example project)</a:t>
            </a:r>
            <a:endParaRPr/>
          </a:p>
        </p:txBody>
      </p:sp>
      <p:sp>
        <p:nvSpPr>
          <p:cNvPr id="223" name="Google Shape;223;gb3b64c9661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gif"/><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gif"/><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gif"/><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p:cSld name="Cover Alt">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mt="20000"/>
          </a:blip>
          <a:srcRect b="3261" l="7293" r="32246" t="-1536"/>
          <a:stretch/>
        </p:blipFill>
        <p:spPr>
          <a:xfrm rot="5400000">
            <a:off x="1608362" y="-1608363"/>
            <a:ext cx="5143500" cy="8360226"/>
          </a:xfrm>
          <a:prstGeom prst="rect">
            <a:avLst/>
          </a:prstGeom>
          <a:noFill/>
          <a:ln>
            <a:noFill/>
          </a:ln>
        </p:spPr>
      </p:pic>
      <p:sp>
        <p:nvSpPr>
          <p:cNvPr id="18" name="Google Shape;18;p2"/>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 name="Google Shape;19;p2"/>
          <p:cNvGrpSpPr/>
          <p:nvPr/>
        </p:nvGrpSpPr>
        <p:grpSpPr>
          <a:xfrm>
            <a:off x="7239485" y="0"/>
            <a:ext cx="1961158" cy="5143501"/>
            <a:chOff x="7239485" y="0"/>
            <a:chExt cx="1961158" cy="5143501"/>
          </a:xfrm>
        </p:grpSpPr>
        <p:sp>
          <p:nvSpPr>
            <p:cNvPr id="20" name="Google Shape;20;p2"/>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22" name="Google Shape;22;p2"/>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23" name="Google Shape;23;p2"/>
          <p:cNvSpPr txBox="1"/>
          <p:nvPr>
            <p:ph idx="1" type="subTitle"/>
          </p:nvPr>
        </p:nvSpPr>
        <p:spPr>
          <a:xfrm>
            <a:off x="627333" y="3566931"/>
            <a:ext cx="6898820" cy="904861"/>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600"/>
              <a:buNone/>
              <a:defRPr b="1" i="1" sz="26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4" name="Google Shape;24;p2"/>
          <p:cNvSpPr txBox="1"/>
          <p:nvPr>
            <p:ph idx="2" type="body"/>
          </p:nvPr>
        </p:nvSpPr>
        <p:spPr>
          <a:xfrm>
            <a:off x="628650" y="4470919"/>
            <a:ext cx="6898821" cy="297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073AE"/>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2"/>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
          <p:cNvSpPr/>
          <p:nvPr>
            <p:ph idx="3" type="pic"/>
          </p:nvPr>
        </p:nvSpPr>
        <p:spPr>
          <a:xfrm>
            <a:off x="660498" y="1137684"/>
            <a:ext cx="5159294" cy="158114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600"/>
              <a:buFont typeface="Merriweather Sans"/>
              <a:buNone/>
              <a:defRPr b="1" i="0" sz="16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93" name="Shape 93"/>
        <p:cNvGrpSpPr/>
        <p:nvPr/>
      </p:nvGrpSpPr>
      <p:grpSpPr>
        <a:xfrm>
          <a:off x="0" y="0"/>
          <a:ext cx="0" cy="0"/>
          <a:chOff x="0" y="0"/>
          <a:chExt cx="0" cy="0"/>
        </a:xfrm>
      </p:grpSpPr>
      <p:sp>
        <p:nvSpPr>
          <p:cNvPr id="94" name="Google Shape;94;p11"/>
          <p:cNvSpPr txBox="1"/>
          <p:nvPr>
            <p:ph idx="1" type="body"/>
          </p:nvPr>
        </p:nvSpPr>
        <p:spPr>
          <a:xfrm>
            <a:off x="628650" y="1361923"/>
            <a:ext cx="3314336" cy="318194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11"/>
          <p:cNvSpPr txBox="1"/>
          <p:nvPr>
            <p:ph idx="2" type="body"/>
          </p:nvPr>
        </p:nvSpPr>
        <p:spPr>
          <a:xfrm>
            <a:off x="3999772" y="2320132"/>
            <a:ext cx="3886200" cy="225186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 name="Google Shape;96;p11"/>
          <p:cNvSpPr txBox="1"/>
          <p:nvPr>
            <p:ph idx="3" type="body"/>
          </p:nvPr>
        </p:nvSpPr>
        <p:spPr>
          <a:xfrm>
            <a:off x="3999772" y="1369218"/>
            <a:ext cx="3886200" cy="867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1"/>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8" name="Google Shape;98;p11"/>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 name="Google Shape;100;p11"/>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1" name="Shape 101"/>
        <p:cNvGrpSpPr/>
        <p:nvPr/>
      </p:nvGrpSpPr>
      <p:grpSpPr>
        <a:xfrm>
          <a:off x="0" y="0"/>
          <a:ext cx="0" cy="0"/>
          <a:chOff x="0" y="0"/>
          <a:chExt cx="0" cy="0"/>
        </a:xfrm>
      </p:grpSpPr>
      <p:sp>
        <p:nvSpPr>
          <p:cNvPr id="102" name="Google Shape;102;p12"/>
          <p:cNvSpPr txBox="1"/>
          <p:nvPr>
            <p:ph idx="1" type="body"/>
          </p:nvPr>
        </p:nvSpPr>
        <p:spPr>
          <a:xfrm>
            <a:off x="4629150" y="2929325"/>
            <a:ext cx="3256822" cy="16286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12"/>
          <p:cNvSpPr txBox="1"/>
          <p:nvPr>
            <p:ph idx="2" type="body"/>
          </p:nvPr>
        </p:nvSpPr>
        <p:spPr>
          <a:xfrm>
            <a:off x="628650" y="1369219"/>
            <a:ext cx="3886200" cy="144471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12"/>
          <p:cNvSpPr txBox="1"/>
          <p:nvPr>
            <p:ph idx="3" type="body"/>
          </p:nvPr>
        </p:nvSpPr>
        <p:spPr>
          <a:xfrm>
            <a:off x="4629150" y="1385779"/>
            <a:ext cx="3256822" cy="142731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12"/>
          <p:cNvSpPr txBox="1"/>
          <p:nvPr>
            <p:ph idx="4" type="body"/>
          </p:nvPr>
        </p:nvSpPr>
        <p:spPr>
          <a:xfrm>
            <a:off x="628650" y="2929325"/>
            <a:ext cx="3886200" cy="16286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12"/>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7" name="Google Shape;107;p12"/>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2"/>
          <p:cNvSpPr txBox="1"/>
          <p:nvPr>
            <p:ph idx="5"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09" name="Shape 109"/>
        <p:cNvGrpSpPr/>
        <p:nvPr/>
      </p:nvGrpSpPr>
      <p:grpSpPr>
        <a:xfrm>
          <a:off x="0" y="0"/>
          <a:ext cx="0" cy="0"/>
          <a:chOff x="0" y="0"/>
          <a:chExt cx="0" cy="0"/>
        </a:xfrm>
      </p:grpSpPr>
      <p:sp>
        <p:nvSpPr>
          <p:cNvPr id="110" name="Google Shape;110;p13"/>
          <p:cNvSpPr txBox="1"/>
          <p:nvPr>
            <p:ph idx="1" type="body"/>
          </p:nvPr>
        </p:nvSpPr>
        <p:spPr>
          <a:xfrm>
            <a:off x="628651" y="1369219"/>
            <a:ext cx="3019523" cy="317464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1" name="Google Shape;111;p13"/>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2" name="Google Shape;112;p13"/>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3"/>
          <p:cNvSpPr txBox="1"/>
          <p:nvPr>
            <p:ph idx="2"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13"/>
          <p:cNvSpPr/>
          <p:nvPr>
            <p:ph idx="3"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115" name="Shape 115"/>
        <p:cNvGrpSpPr/>
        <p:nvPr/>
      </p:nvGrpSpPr>
      <p:grpSpPr>
        <a:xfrm>
          <a:off x="0" y="0"/>
          <a:ext cx="0" cy="0"/>
          <a:chOff x="0" y="0"/>
          <a:chExt cx="0" cy="0"/>
        </a:xfrm>
      </p:grpSpPr>
      <p:sp>
        <p:nvSpPr>
          <p:cNvPr id="116" name="Google Shape;116;p14"/>
          <p:cNvSpPr txBox="1"/>
          <p:nvPr>
            <p:ph idx="1" type="body"/>
          </p:nvPr>
        </p:nvSpPr>
        <p:spPr>
          <a:xfrm>
            <a:off x="4629150" y="1369219"/>
            <a:ext cx="3256822" cy="31887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7" name="Google Shape;117;p14"/>
          <p:cNvSpPr txBox="1"/>
          <p:nvPr>
            <p:ph idx="2" type="body"/>
          </p:nvPr>
        </p:nvSpPr>
        <p:spPr>
          <a:xfrm>
            <a:off x="628650" y="3649855"/>
            <a:ext cx="3886200" cy="89401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p14"/>
          <p:cNvSpPr/>
          <p:nvPr>
            <p:ph idx="3" type="pic"/>
          </p:nvPr>
        </p:nvSpPr>
        <p:spPr>
          <a:xfrm>
            <a:off x="628650" y="1369219"/>
            <a:ext cx="3886200" cy="22223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14"/>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0" name="Google Shape;120;p14"/>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4"/>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14"/>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3" name="Shape 123"/>
        <p:cNvGrpSpPr/>
        <p:nvPr/>
      </p:nvGrpSpPr>
      <p:grpSpPr>
        <a:xfrm>
          <a:off x="0" y="0"/>
          <a:ext cx="0" cy="0"/>
          <a:chOff x="0" y="0"/>
          <a:chExt cx="0" cy="0"/>
        </a:xfrm>
      </p:grpSpPr>
      <p:sp>
        <p:nvSpPr>
          <p:cNvPr id="124" name="Google Shape;124;p15"/>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5" name="Google Shape;125;p15"/>
          <p:cNvSpPr/>
          <p:nvPr>
            <p:ph idx="2"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126" name="Shape 126"/>
        <p:cNvGrpSpPr/>
        <p:nvPr/>
      </p:nvGrpSpPr>
      <p:grpSpPr>
        <a:xfrm>
          <a:off x="0" y="0"/>
          <a:ext cx="0" cy="0"/>
          <a:chOff x="0" y="0"/>
          <a:chExt cx="0" cy="0"/>
        </a:xfrm>
      </p:grpSpPr>
      <p:sp>
        <p:nvSpPr>
          <p:cNvPr id="127" name="Google Shape;127;p16"/>
          <p:cNvSpPr txBox="1"/>
          <p:nvPr>
            <p:ph idx="1" type="body"/>
          </p:nvPr>
        </p:nvSpPr>
        <p:spPr>
          <a:xfrm>
            <a:off x="628650" y="2128100"/>
            <a:ext cx="7257322" cy="187895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16"/>
          <p:cNvSpPr txBox="1"/>
          <p:nvPr>
            <p:ph idx="2" type="body"/>
          </p:nvPr>
        </p:nvSpPr>
        <p:spPr>
          <a:xfrm>
            <a:off x="628650" y="1369219"/>
            <a:ext cx="7257322" cy="67181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p16"/>
          <p:cNvSpPr txBox="1"/>
          <p:nvPr>
            <p:ph idx="3" type="body"/>
          </p:nvPr>
        </p:nvSpPr>
        <p:spPr>
          <a:xfrm>
            <a:off x="628650" y="4023778"/>
            <a:ext cx="7257322" cy="4971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b="1" i="1" sz="14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16"/>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16"/>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6"/>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3" name="Google Shape;133;p16"/>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134" name="Shape 134"/>
        <p:cNvGrpSpPr/>
        <p:nvPr/>
      </p:nvGrpSpPr>
      <p:grpSpPr>
        <a:xfrm>
          <a:off x="0" y="0"/>
          <a:ext cx="0" cy="0"/>
          <a:chOff x="0" y="0"/>
          <a:chExt cx="0" cy="0"/>
        </a:xfrm>
      </p:grpSpPr>
      <p:sp>
        <p:nvSpPr>
          <p:cNvPr id="135" name="Google Shape;135;p17"/>
          <p:cNvSpPr txBox="1"/>
          <p:nvPr>
            <p:ph idx="1" type="body"/>
          </p:nvPr>
        </p:nvSpPr>
        <p:spPr>
          <a:xfrm>
            <a:off x="628650" y="3004794"/>
            <a:ext cx="3886200" cy="15109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p17"/>
          <p:cNvSpPr txBox="1"/>
          <p:nvPr>
            <p:ph idx="2" type="body"/>
          </p:nvPr>
        </p:nvSpPr>
        <p:spPr>
          <a:xfrm>
            <a:off x="628650" y="1369219"/>
            <a:ext cx="7257322" cy="15564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7" name="Google Shape;137;p17"/>
          <p:cNvSpPr/>
          <p:nvPr>
            <p:ph idx="3" type="pic"/>
          </p:nvPr>
        </p:nvSpPr>
        <p:spPr>
          <a:xfrm>
            <a:off x="4629150" y="3004793"/>
            <a:ext cx="3256822" cy="151093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8" name="Google Shape;138;p17"/>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 name="Google Shape;139;p17"/>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7"/>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1" name="Google Shape;141;p17"/>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142" name="Shape 142"/>
        <p:cNvGrpSpPr/>
        <p:nvPr/>
      </p:nvGrpSpPr>
      <p:grpSpPr>
        <a:xfrm>
          <a:off x="0" y="0"/>
          <a:ext cx="0" cy="0"/>
          <a:chOff x="0" y="0"/>
          <a:chExt cx="0" cy="0"/>
        </a:xfrm>
      </p:grpSpPr>
      <p:sp>
        <p:nvSpPr>
          <p:cNvPr id="143" name="Google Shape;143;p18"/>
          <p:cNvSpPr txBox="1"/>
          <p:nvPr>
            <p:ph idx="1" type="body"/>
          </p:nvPr>
        </p:nvSpPr>
        <p:spPr>
          <a:xfrm>
            <a:off x="628650" y="1369218"/>
            <a:ext cx="4473353" cy="21658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4" name="Google Shape;144;p18"/>
          <p:cNvSpPr txBox="1"/>
          <p:nvPr>
            <p:ph idx="2" type="body"/>
          </p:nvPr>
        </p:nvSpPr>
        <p:spPr>
          <a:xfrm>
            <a:off x="628650" y="3599358"/>
            <a:ext cx="4473353" cy="95036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b="1" sz="14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18"/>
          <p:cNvSpPr/>
          <p:nvPr>
            <p:ph idx="3" type="pic"/>
          </p:nvPr>
        </p:nvSpPr>
        <p:spPr>
          <a:xfrm>
            <a:off x="5188465" y="1369217"/>
            <a:ext cx="2697508" cy="318050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6" name="Google Shape;146;p18"/>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7" name="Google Shape;147;p18"/>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8"/>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9" name="Google Shape;149;p18"/>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pic>
        <p:nvPicPr>
          <p:cNvPr id="28" name="Google Shape;28;p3"/>
          <p:cNvPicPr preferRelativeResize="0"/>
          <p:nvPr/>
        </p:nvPicPr>
        <p:blipFill rotWithShape="1">
          <a:blip r:embed="rId2">
            <a:alphaModFix amt="20000"/>
          </a:blip>
          <a:srcRect b="3261" l="7293" r="32246" t="-1536"/>
          <a:stretch/>
        </p:blipFill>
        <p:spPr>
          <a:xfrm rot="5400000">
            <a:off x="1608362" y="-1608363"/>
            <a:ext cx="5143500" cy="8360226"/>
          </a:xfrm>
          <a:prstGeom prst="rect">
            <a:avLst/>
          </a:prstGeom>
          <a:noFill/>
          <a:ln>
            <a:noFill/>
          </a:ln>
        </p:spPr>
      </p:pic>
      <p:sp>
        <p:nvSpPr>
          <p:cNvPr id="29" name="Google Shape;29;p3"/>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0" name="Google Shape;30;p3"/>
          <p:cNvGrpSpPr/>
          <p:nvPr/>
        </p:nvGrpSpPr>
        <p:grpSpPr>
          <a:xfrm>
            <a:off x="7239485" y="0"/>
            <a:ext cx="1961158" cy="5143501"/>
            <a:chOff x="7239485" y="0"/>
            <a:chExt cx="1961158" cy="5143501"/>
          </a:xfrm>
        </p:grpSpPr>
        <p:sp>
          <p:nvSpPr>
            <p:cNvPr id="31" name="Google Shape;31;p3"/>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3"/>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33" name="Google Shape;33;p3"/>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34" name="Google Shape;34;p3"/>
          <p:cNvSpPr txBox="1"/>
          <p:nvPr>
            <p:ph type="ctrTitle"/>
          </p:nvPr>
        </p:nvSpPr>
        <p:spPr>
          <a:xfrm>
            <a:off x="627333" y="1954061"/>
            <a:ext cx="6898820" cy="94691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73AE"/>
              </a:buClr>
              <a:buSzPts val="3300"/>
              <a:buFont typeface="Calibri"/>
              <a:buNone/>
              <a:defRPr i="0" sz="3300">
                <a:solidFill>
                  <a:srgbClr val="0073A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1" type="subTitle"/>
          </p:nvPr>
        </p:nvSpPr>
        <p:spPr>
          <a:xfrm>
            <a:off x="627333" y="2970031"/>
            <a:ext cx="6898820" cy="95681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500"/>
              <a:buNone/>
              <a:defRPr b="1" i="1" sz="25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6" name="Google Shape;36;p3"/>
          <p:cNvSpPr txBox="1"/>
          <p:nvPr>
            <p:ph idx="2" type="body"/>
          </p:nvPr>
        </p:nvSpPr>
        <p:spPr>
          <a:xfrm>
            <a:off x="628650" y="4470919"/>
            <a:ext cx="6898821" cy="297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073AE"/>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3"/>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3"/>
          <p:cNvSpPr/>
          <p:nvPr>
            <p:ph idx="3" type="pic"/>
          </p:nvPr>
        </p:nvSpPr>
        <p:spPr>
          <a:xfrm>
            <a:off x="627063" y="627063"/>
            <a:ext cx="2203450" cy="90111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650"/>
              <a:buFont typeface="Merriweather Sans"/>
              <a:buNone/>
              <a:defRPr b="1" i="0" sz="165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39" name="Shape 39"/>
        <p:cNvGrpSpPr/>
        <p:nvPr/>
      </p:nvGrpSpPr>
      <p:grpSpPr>
        <a:xfrm>
          <a:off x="0" y="0"/>
          <a:ext cx="0" cy="0"/>
          <a:chOff x="0" y="0"/>
          <a:chExt cx="0" cy="0"/>
        </a:xfrm>
      </p:grpSpPr>
      <p:pic>
        <p:nvPicPr>
          <p:cNvPr id="40" name="Google Shape;40;p4"/>
          <p:cNvPicPr preferRelativeResize="0"/>
          <p:nvPr/>
        </p:nvPicPr>
        <p:blipFill rotWithShape="1">
          <a:blip r:embed="rId2">
            <a:alphaModFix amt="20000"/>
          </a:blip>
          <a:srcRect b="24768" l="3022" r="2942" t="22335"/>
          <a:stretch/>
        </p:blipFill>
        <p:spPr>
          <a:xfrm rot="10800000">
            <a:off x="-1" y="0"/>
            <a:ext cx="9143999" cy="5143500"/>
          </a:xfrm>
          <a:prstGeom prst="rect">
            <a:avLst/>
          </a:prstGeom>
          <a:noFill/>
          <a:ln>
            <a:noFill/>
          </a:ln>
        </p:spPr>
      </p:pic>
      <p:sp>
        <p:nvSpPr>
          <p:cNvPr id="41" name="Google Shape;41;p4"/>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4"/>
          <p:cNvSpPr txBox="1"/>
          <p:nvPr>
            <p:ph type="ctrTitle"/>
          </p:nvPr>
        </p:nvSpPr>
        <p:spPr>
          <a:xfrm>
            <a:off x="627332" y="1796694"/>
            <a:ext cx="6862040" cy="52298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73AE"/>
              </a:buClr>
              <a:buSzPts val="3300"/>
              <a:buFont typeface="Calibri"/>
              <a:buNone/>
              <a:defRPr i="0" sz="3300">
                <a:solidFill>
                  <a:srgbClr val="0073A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
          <p:cNvSpPr txBox="1"/>
          <p:nvPr>
            <p:ph idx="1" type="subTitle"/>
          </p:nvPr>
        </p:nvSpPr>
        <p:spPr>
          <a:xfrm>
            <a:off x="627331" y="2388734"/>
            <a:ext cx="6862040" cy="95681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100"/>
              <a:buNone/>
              <a:defRPr b="1" i="1" sz="21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4" name="Google Shape;44;p4"/>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 name="Google Shape;45;p4"/>
          <p:cNvSpPr/>
          <p:nvPr>
            <p:ph idx="2" type="pic"/>
          </p:nvPr>
        </p:nvSpPr>
        <p:spPr>
          <a:xfrm>
            <a:off x="627331" y="197646"/>
            <a:ext cx="1760992" cy="74180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400"/>
              <a:buFont typeface="Merriweather Sans"/>
              <a:buNone/>
              <a:defRPr b="1" i="0" sz="1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46" name="Google Shape;46;p4"/>
          <p:cNvGrpSpPr/>
          <p:nvPr/>
        </p:nvGrpSpPr>
        <p:grpSpPr>
          <a:xfrm>
            <a:off x="7239485" y="0"/>
            <a:ext cx="1961158" cy="5143501"/>
            <a:chOff x="7239485" y="0"/>
            <a:chExt cx="1961158" cy="5143501"/>
          </a:xfrm>
        </p:grpSpPr>
        <p:sp>
          <p:nvSpPr>
            <p:cNvPr id="47" name="Google Shape;47;p4"/>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4"/>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49" name="Google Shape;49;p4"/>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50" name="Google Shape;50;p4"/>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0066A1"/>
                </a:solidFill>
                <a:latin typeface="Calibri"/>
                <a:ea typeface="Calibri"/>
                <a:cs typeface="Calibri"/>
                <a:sym typeface="Calibri"/>
              </a:defRPr>
            </a:lvl1pPr>
            <a:lvl2pPr indent="0" lvl="1" marL="0" algn="l">
              <a:spcBef>
                <a:spcPts val="0"/>
              </a:spcBef>
              <a:buNone/>
              <a:defRPr b="0" i="0" sz="800" u="none" cap="none" strike="noStrike">
                <a:solidFill>
                  <a:srgbClr val="0066A1"/>
                </a:solidFill>
                <a:latin typeface="Calibri"/>
                <a:ea typeface="Calibri"/>
                <a:cs typeface="Calibri"/>
                <a:sym typeface="Calibri"/>
              </a:defRPr>
            </a:lvl2pPr>
            <a:lvl3pPr indent="0" lvl="2" marL="0" algn="l">
              <a:spcBef>
                <a:spcPts val="0"/>
              </a:spcBef>
              <a:buNone/>
              <a:defRPr b="0" i="0" sz="800" u="none" cap="none" strike="noStrike">
                <a:solidFill>
                  <a:srgbClr val="0066A1"/>
                </a:solidFill>
                <a:latin typeface="Calibri"/>
                <a:ea typeface="Calibri"/>
                <a:cs typeface="Calibri"/>
                <a:sym typeface="Calibri"/>
              </a:defRPr>
            </a:lvl3pPr>
            <a:lvl4pPr indent="0" lvl="3" marL="0" algn="l">
              <a:spcBef>
                <a:spcPts val="0"/>
              </a:spcBef>
              <a:buNone/>
              <a:defRPr b="0" i="0" sz="800" u="none" cap="none" strike="noStrike">
                <a:solidFill>
                  <a:srgbClr val="0066A1"/>
                </a:solidFill>
                <a:latin typeface="Calibri"/>
                <a:ea typeface="Calibri"/>
                <a:cs typeface="Calibri"/>
                <a:sym typeface="Calibri"/>
              </a:defRPr>
            </a:lvl4pPr>
            <a:lvl5pPr indent="0" lvl="4" marL="0" algn="l">
              <a:spcBef>
                <a:spcPts val="0"/>
              </a:spcBef>
              <a:buNone/>
              <a:defRPr b="0" i="0" sz="800" u="none" cap="none" strike="noStrike">
                <a:solidFill>
                  <a:srgbClr val="0066A1"/>
                </a:solidFill>
                <a:latin typeface="Calibri"/>
                <a:ea typeface="Calibri"/>
                <a:cs typeface="Calibri"/>
                <a:sym typeface="Calibri"/>
              </a:defRPr>
            </a:lvl5pPr>
            <a:lvl6pPr indent="0" lvl="5" marL="0" algn="l">
              <a:spcBef>
                <a:spcPts val="0"/>
              </a:spcBef>
              <a:buNone/>
              <a:defRPr b="0" i="0" sz="800" u="none" cap="none" strike="noStrike">
                <a:solidFill>
                  <a:srgbClr val="0066A1"/>
                </a:solidFill>
                <a:latin typeface="Calibri"/>
                <a:ea typeface="Calibri"/>
                <a:cs typeface="Calibri"/>
                <a:sym typeface="Calibri"/>
              </a:defRPr>
            </a:lvl6pPr>
            <a:lvl7pPr indent="0" lvl="6" marL="0" algn="l">
              <a:spcBef>
                <a:spcPts val="0"/>
              </a:spcBef>
              <a:buNone/>
              <a:defRPr b="0" i="0" sz="800" u="none" cap="none" strike="noStrike">
                <a:solidFill>
                  <a:srgbClr val="0066A1"/>
                </a:solidFill>
                <a:latin typeface="Calibri"/>
                <a:ea typeface="Calibri"/>
                <a:cs typeface="Calibri"/>
                <a:sym typeface="Calibri"/>
              </a:defRPr>
            </a:lvl7pPr>
            <a:lvl8pPr indent="0" lvl="7" marL="0" algn="l">
              <a:spcBef>
                <a:spcPts val="0"/>
              </a:spcBef>
              <a:buNone/>
              <a:defRPr b="0" i="0" sz="800" u="none" cap="none" strike="noStrike">
                <a:solidFill>
                  <a:srgbClr val="0066A1"/>
                </a:solidFill>
                <a:latin typeface="Calibri"/>
                <a:ea typeface="Calibri"/>
                <a:cs typeface="Calibri"/>
                <a:sym typeface="Calibri"/>
              </a:defRPr>
            </a:lvl8pPr>
            <a:lvl9pPr indent="0" lvl="8" mar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1" name="Shape 51"/>
        <p:cNvGrpSpPr/>
        <p:nvPr/>
      </p:nvGrpSpPr>
      <p:grpSpPr>
        <a:xfrm>
          <a:off x="0" y="0"/>
          <a:ext cx="0" cy="0"/>
          <a:chOff x="0" y="0"/>
          <a:chExt cx="0" cy="0"/>
        </a:xfrm>
      </p:grpSpPr>
      <p:sp>
        <p:nvSpPr>
          <p:cNvPr id="52" name="Google Shape;52;p5"/>
          <p:cNvSpPr txBox="1"/>
          <p:nvPr>
            <p:ph idx="1" type="body"/>
          </p:nvPr>
        </p:nvSpPr>
        <p:spPr>
          <a:xfrm>
            <a:off x="628650" y="1369219"/>
            <a:ext cx="7192736" cy="31324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5"/>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4" name="Google Shape;54;p5"/>
          <p:cNvPicPr preferRelativeResize="0"/>
          <p:nvPr/>
        </p:nvPicPr>
        <p:blipFill rotWithShape="1">
          <a:blip r:embed="rId2">
            <a:alphaModFix/>
          </a:blip>
          <a:srcRect b="0" l="0" r="0" t="0"/>
          <a:stretch/>
        </p:blipFill>
        <p:spPr>
          <a:xfrm>
            <a:off x="8016622" y="197647"/>
            <a:ext cx="957445" cy="534388"/>
          </a:xfrm>
          <a:prstGeom prst="rect">
            <a:avLst/>
          </a:prstGeom>
          <a:noFill/>
          <a:ln>
            <a:noFill/>
          </a:ln>
        </p:spPr>
      </p:pic>
      <p:sp>
        <p:nvSpPr>
          <p:cNvPr id="55" name="Google Shape;55;p5"/>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0066A1"/>
                </a:solidFill>
                <a:latin typeface="Calibri"/>
                <a:ea typeface="Calibri"/>
                <a:cs typeface="Calibri"/>
                <a:sym typeface="Calibri"/>
              </a:defRPr>
            </a:lvl1pPr>
            <a:lvl2pPr indent="0" lvl="1" marL="0" algn="l">
              <a:spcBef>
                <a:spcPts val="0"/>
              </a:spcBef>
              <a:buNone/>
              <a:defRPr b="0" i="0" sz="800" u="none" cap="none" strike="noStrike">
                <a:solidFill>
                  <a:srgbClr val="0066A1"/>
                </a:solidFill>
                <a:latin typeface="Calibri"/>
                <a:ea typeface="Calibri"/>
                <a:cs typeface="Calibri"/>
                <a:sym typeface="Calibri"/>
              </a:defRPr>
            </a:lvl2pPr>
            <a:lvl3pPr indent="0" lvl="2" marL="0" algn="l">
              <a:spcBef>
                <a:spcPts val="0"/>
              </a:spcBef>
              <a:buNone/>
              <a:defRPr b="0" i="0" sz="800" u="none" cap="none" strike="noStrike">
                <a:solidFill>
                  <a:srgbClr val="0066A1"/>
                </a:solidFill>
                <a:latin typeface="Calibri"/>
                <a:ea typeface="Calibri"/>
                <a:cs typeface="Calibri"/>
                <a:sym typeface="Calibri"/>
              </a:defRPr>
            </a:lvl3pPr>
            <a:lvl4pPr indent="0" lvl="3" marL="0" algn="l">
              <a:spcBef>
                <a:spcPts val="0"/>
              </a:spcBef>
              <a:buNone/>
              <a:defRPr b="0" i="0" sz="800" u="none" cap="none" strike="noStrike">
                <a:solidFill>
                  <a:srgbClr val="0066A1"/>
                </a:solidFill>
                <a:latin typeface="Calibri"/>
                <a:ea typeface="Calibri"/>
                <a:cs typeface="Calibri"/>
                <a:sym typeface="Calibri"/>
              </a:defRPr>
            </a:lvl4pPr>
            <a:lvl5pPr indent="0" lvl="4" marL="0" algn="l">
              <a:spcBef>
                <a:spcPts val="0"/>
              </a:spcBef>
              <a:buNone/>
              <a:defRPr b="0" i="0" sz="800" u="none" cap="none" strike="noStrike">
                <a:solidFill>
                  <a:srgbClr val="0066A1"/>
                </a:solidFill>
                <a:latin typeface="Calibri"/>
                <a:ea typeface="Calibri"/>
                <a:cs typeface="Calibri"/>
                <a:sym typeface="Calibri"/>
              </a:defRPr>
            </a:lvl5pPr>
            <a:lvl6pPr indent="0" lvl="5" marL="0" algn="l">
              <a:spcBef>
                <a:spcPts val="0"/>
              </a:spcBef>
              <a:buNone/>
              <a:defRPr b="0" i="0" sz="800" u="none" cap="none" strike="noStrike">
                <a:solidFill>
                  <a:srgbClr val="0066A1"/>
                </a:solidFill>
                <a:latin typeface="Calibri"/>
                <a:ea typeface="Calibri"/>
                <a:cs typeface="Calibri"/>
                <a:sym typeface="Calibri"/>
              </a:defRPr>
            </a:lvl6pPr>
            <a:lvl7pPr indent="0" lvl="6" marL="0" algn="l">
              <a:spcBef>
                <a:spcPts val="0"/>
              </a:spcBef>
              <a:buNone/>
              <a:defRPr b="0" i="0" sz="800" u="none" cap="none" strike="noStrike">
                <a:solidFill>
                  <a:srgbClr val="0066A1"/>
                </a:solidFill>
                <a:latin typeface="Calibri"/>
                <a:ea typeface="Calibri"/>
                <a:cs typeface="Calibri"/>
                <a:sym typeface="Calibri"/>
              </a:defRPr>
            </a:lvl7pPr>
            <a:lvl8pPr indent="0" lvl="7" marL="0" algn="l">
              <a:spcBef>
                <a:spcPts val="0"/>
              </a:spcBef>
              <a:buNone/>
              <a:defRPr b="0" i="0" sz="800" u="none" cap="none" strike="noStrike">
                <a:solidFill>
                  <a:srgbClr val="0066A1"/>
                </a:solidFill>
                <a:latin typeface="Calibri"/>
                <a:ea typeface="Calibri"/>
                <a:cs typeface="Calibri"/>
                <a:sym typeface="Calibri"/>
              </a:defRPr>
            </a:lvl8pPr>
            <a:lvl9pPr indent="0" lvl="8" mar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r>
              <a:rPr lang="en-US"/>
              <a:t> </a:t>
            </a:r>
            <a:endParaRPr/>
          </a:p>
        </p:txBody>
      </p:sp>
      <p:sp>
        <p:nvSpPr>
          <p:cNvPr id="56" name="Google Shape;56;p5"/>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
          <p:cNvSpPr txBox="1"/>
          <p:nvPr>
            <p:ph idx="2"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5"/>
          <p:cNvSpPr/>
          <p:nvPr>
            <p:ph idx="3"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9" name="Shape 59"/>
        <p:cNvGrpSpPr/>
        <p:nvPr/>
      </p:nvGrpSpPr>
      <p:grpSpPr>
        <a:xfrm>
          <a:off x="0" y="0"/>
          <a:ext cx="0" cy="0"/>
          <a:chOff x="0" y="0"/>
          <a:chExt cx="0" cy="0"/>
        </a:xfrm>
      </p:grpSpPr>
      <p:sp>
        <p:nvSpPr>
          <p:cNvPr id="60" name="Google Shape;60;p6"/>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1" name="Google Shape;61;p6"/>
          <p:cNvSpPr/>
          <p:nvPr>
            <p:ph idx="2"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62" name="Google Shape;62;p6"/>
          <p:cNvPicPr preferRelativeResize="0"/>
          <p:nvPr/>
        </p:nvPicPr>
        <p:blipFill rotWithShape="1">
          <a:blip r:embed="rId2">
            <a:alphaModFix/>
          </a:blip>
          <a:srcRect b="0" l="0" r="0" t="0"/>
          <a:stretch/>
        </p:blipFill>
        <p:spPr>
          <a:xfrm>
            <a:off x="1072161" y="273627"/>
            <a:ext cx="6087207" cy="456540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63" name="Shape 63"/>
        <p:cNvGrpSpPr/>
        <p:nvPr/>
      </p:nvGrpSpPr>
      <p:grpSpPr>
        <a:xfrm>
          <a:off x="0" y="0"/>
          <a:ext cx="0" cy="0"/>
          <a:chOff x="0" y="0"/>
          <a:chExt cx="0" cy="0"/>
        </a:xfrm>
      </p:grpSpPr>
      <p:sp>
        <p:nvSpPr>
          <p:cNvPr id="64" name="Google Shape;64;p7"/>
          <p:cNvSpPr txBox="1"/>
          <p:nvPr>
            <p:ph idx="1" type="body"/>
          </p:nvPr>
        </p:nvSpPr>
        <p:spPr>
          <a:xfrm>
            <a:off x="628650" y="1369218"/>
            <a:ext cx="3401699" cy="31465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7"/>
          <p:cNvSpPr txBox="1"/>
          <p:nvPr>
            <p:ph idx="2" type="body"/>
          </p:nvPr>
        </p:nvSpPr>
        <p:spPr>
          <a:xfrm>
            <a:off x="4093323" y="1369218"/>
            <a:ext cx="3792649" cy="31465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 name="Google Shape;66;p7"/>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7"/>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3"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7"/>
          <p:cNvSpPr/>
          <p:nvPr>
            <p:ph idx="4"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70" name="Shape 70"/>
        <p:cNvGrpSpPr/>
        <p:nvPr/>
      </p:nvGrpSpPr>
      <p:grpSpPr>
        <a:xfrm>
          <a:off x="0" y="0"/>
          <a:ext cx="0" cy="0"/>
          <a:chOff x="0" y="0"/>
          <a:chExt cx="0" cy="0"/>
        </a:xfrm>
      </p:grpSpPr>
      <p:sp>
        <p:nvSpPr>
          <p:cNvPr id="71" name="Google Shape;71;p8"/>
          <p:cNvSpPr txBox="1"/>
          <p:nvPr>
            <p:ph idx="1" type="body"/>
          </p:nvPr>
        </p:nvSpPr>
        <p:spPr>
          <a:xfrm>
            <a:off x="4268050" y="1369219"/>
            <a:ext cx="3617922" cy="31887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8"/>
          <p:cNvSpPr txBox="1"/>
          <p:nvPr>
            <p:ph idx="2" type="body"/>
          </p:nvPr>
        </p:nvSpPr>
        <p:spPr>
          <a:xfrm>
            <a:off x="628650" y="1369218"/>
            <a:ext cx="3518183" cy="317464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8"/>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8"/>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3"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8"/>
          <p:cNvSpPr/>
          <p:nvPr>
            <p:ph idx="4"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 name="Shape 77"/>
        <p:cNvGrpSpPr/>
        <p:nvPr/>
      </p:nvGrpSpPr>
      <p:grpSpPr>
        <a:xfrm>
          <a:off x="0" y="0"/>
          <a:ext cx="0" cy="0"/>
          <a:chOff x="0" y="0"/>
          <a:chExt cx="0" cy="0"/>
        </a:xfrm>
      </p:grpSpPr>
      <p:sp>
        <p:nvSpPr>
          <p:cNvPr id="78" name="Google Shape;78;p9"/>
          <p:cNvSpPr txBox="1"/>
          <p:nvPr>
            <p:ph idx="1" type="body"/>
          </p:nvPr>
        </p:nvSpPr>
        <p:spPr>
          <a:xfrm>
            <a:off x="4122444" y="3028586"/>
            <a:ext cx="3763528" cy="14968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9"/>
          <p:cNvSpPr txBox="1"/>
          <p:nvPr>
            <p:ph idx="2" type="body"/>
          </p:nvPr>
        </p:nvSpPr>
        <p:spPr>
          <a:xfrm>
            <a:off x="628650" y="1369219"/>
            <a:ext cx="3413347" cy="31183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9"/>
          <p:cNvSpPr txBox="1"/>
          <p:nvPr>
            <p:ph idx="3" type="body"/>
          </p:nvPr>
        </p:nvSpPr>
        <p:spPr>
          <a:xfrm>
            <a:off x="4122444" y="1369219"/>
            <a:ext cx="3763528" cy="157200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9"/>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9"/>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9"/>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5" name="Shape 85"/>
        <p:cNvGrpSpPr/>
        <p:nvPr/>
      </p:nvGrpSpPr>
      <p:grpSpPr>
        <a:xfrm>
          <a:off x="0" y="0"/>
          <a:ext cx="0" cy="0"/>
          <a:chOff x="0" y="0"/>
          <a:chExt cx="0" cy="0"/>
        </a:xfrm>
      </p:grpSpPr>
      <p:sp>
        <p:nvSpPr>
          <p:cNvPr id="86" name="Google Shape;86;p10"/>
          <p:cNvSpPr txBox="1"/>
          <p:nvPr>
            <p:ph idx="1" type="body"/>
          </p:nvPr>
        </p:nvSpPr>
        <p:spPr>
          <a:xfrm>
            <a:off x="4268049" y="2195725"/>
            <a:ext cx="3617923" cy="2362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0"/>
          <p:cNvSpPr txBox="1"/>
          <p:nvPr>
            <p:ph idx="2" type="body"/>
          </p:nvPr>
        </p:nvSpPr>
        <p:spPr>
          <a:xfrm>
            <a:off x="628650" y="1369219"/>
            <a:ext cx="3582249" cy="31887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0"/>
          <p:cNvSpPr txBox="1"/>
          <p:nvPr>
            <p:ph idx="3" type="body"/>
          </p:nvPr>
        </p:nvSpPr>
        <p:spPr>
          <a:xfrm>
            <a:off x="4268049" y="1369219"/>
            <a:ext cx="3617923" cy="75888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200"/>
              <a:buNone/>
              <a:defRPr b="0" sz="12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0"/>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0" name="Google Shape;90;p10"/>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0"/>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10"/>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8049986" cy="5143500"/>
          </a:xfrm>
          <a:prstGeom prst="snip1Rect">
            <a:avLst>
              <a:gd fmla="val 16667" name="adj"/>
            </a:avLst>
          </a:prstGeom>
          <a:gradFill>
            <a:gsLst>
              <a:gs pos="0">
                <a:srgbClr val="CBE0EB">
                  <a:alpha val="49803"/>
                </a:srgbClr>
              </a:gs>
              <a:gs pos="79000">
                <a:srgbClr val="D8F0FA">
                  <a:alpha val="29803"/>
                </a:srgbClr>
              </a:gs>
              <a:gs pos="100000">
                <a:srgbClr val="D8F0FA">
                  <a:alpha val="2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txBox="1"/>
          <p:nvPr>
            <p:ph type="title"/>
          </p:nvPr>
        </p:nvSpPr>
        <p:spPr>
          <a:xfrm>
            <a:off x="628650" y="263241"/>
            <a:ext cx="6634132" cy="73269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066A1"/>
              </a:buClr>
              <a:buSzPts val="2550"/>
              <a:buFont typeface="Calibri"/>
              <a:buNone/>
              <a:defRPr b="1" i="0" sz="2550" u="none" cap="none" strike="noStrike">
                <a:solidFill>
                  <a:srgbClr val="0066A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628650" y="1071619"/>
            <a:ext cx="7024354" cy="3366812"/>
          </a:xfrm>
          <a:prstGeom prst="rect">
            <a:avLst/>
          </a:prstGeom>
          <a:noFill/>
          <a:ln>
            <a:noFill/>
          </a:ln>
        </p:spPr>
        <p:txBody>
          <a:bodyPr anchorCtr="0" anchor="t" bIns="45700" lIns="91425" spcFirstLastPara="1" rIns="91425" wrap="square" tIns="45700">
            <a:no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0066A1"/>
                </a:solidFill>
                <a:latin typeface="Calibri"/>
                <a:ea typeface="Calibri"/>
                <a:cs typeface="Calibri"/>
                <a:sym typeface="Calibri"/>
              </a:defRPr>
            </a:lvl1pPr>
            <a:lvl2pPr indent="0" lvl="1" marL="0" marR="0" rtl="0" algn="l">
              <a:spcBef>
                <a:spcPts val="0"/>
              </a:spcBef>
              <a:buNone/>
              <a:defRPr b="0" i="0" sz="800" u="none" cap="none" strike="noStrike">
                <a:solidFill>
                  <a:srgbClr val="0066A1"/>
                </a:solidFill>
                <a:latin typeface="Calibri"/>
                <a:ea typeface="Calibri"/>
                <a:cs typeface="Calibri"/>
                <a:sym typeface="Calibri"/>
              </a:defRPr>
            </a:lvl2pPr>
            <a:lvl3pPr indent="0" lvl="2" marL="0" marR="0" rtl="0" algn="l">
              <a:spcBef>
                <a:spcPts val="0"/>
              </a:spcBef>
              <a:buNone/>
              <a:defRPr b="0" i="0" sz="800" u="none" cap="none" strike="noStrike">
                <a:solidFill>
                  <a:srgbClr val="0066A1"/>
                </a:solidFill>
                <a:latin typeface="Calibri"/>
                <a:ea typeface="Calibri"/>
                <a:cs typeface="Calibri"/>
                <a:sym typeface="Calibri"/>
              </a:defRPr>
            </a:lvl3pPr>
            <a:lvl4pPr indent="0" lvl="3" marL="0" marR="0" rtl="0" algn="l">
              <a:spcBef>
                <a:spcPts val="0"/>
              </a:spcBef>
              <a:buNone/>
              <a:defRPr b="0" i="0" sz="800" u="none" cap="none" strike="noStrike">
                <a:solidFill>
                  <a:srgbClr val="0066A1"/>
                </a:solidFill>
                <a:latin typeface="Calibri"/>
                <a:ea typeface="Calibri"/>
                <a:cs typeface="Calibri"/>
                <a:sym typeface="Calibri"/>
              </a:defRPr>
            </a:lvl4pPr>
            <a:lvl5pPr indent="0" lvl="4" marL="0" marR="0" rtl="0" algn="l">
              <a:spcBef>
                <a:spcPts val="0"/>
              </a:spcBef>
              <a:buNone/>
              <a:defRPr b="0" i="0" sz="800" u="none" cap="none" strike="noStrike">
                <a:solidFill>
                  <a:srgbClr val="0066A1"/>
                </a:solidFill>
                <a:latin typeface="Calibri"/>
                <a:ea typeface="Calibri"/>
                <a:cs typeface="Calibri"/>
                <a:sym typeface="Calibri"/>
              </a:defRPr>
            </a:lvl5pPr>
            <a:lvl6pPr indent="0" lvl="5" marL="0" marR="0" rtl="0" algn="l">
              <a:spcBef>
                <a:spcPts val="0"/>
              </a:spcBef>
              <a:buNone/>
              <a:defRPr b="0" i="0" sz="800" u="none" cap="none" strike="noStrike">
                <a:solidFill>
                  <a:srgbClr val="0066A1"/>
                </a:solidFill>
                <a:latin typeface="Calibri"/>
                <a:ea typeface="Calibri"/>
                <a:cs typeface="Calibri"/>
                <a:sym typeface="Calibri"/>
              </a:defRPr>
            </a:lvl6pPr>
            <a:lvl7pPr indent="0" lvl="6" marL="0" marR="0" rtl="0" algn="l">
              <a:spcBef>
                <a:spcPts val="0"/>
              </a:spcBef>
              <a:buNone/>
              <a:defRPr b="0" i="0" sz="800" u="none" cap="none" strike="noStrike">
                <a:solidFill>
                  <a:srgbClr val="0066A1"/>
                </a:solidFill>
                <a:latin typeface="Calibri"/>
                <a:ea typeface="Calibri"/>
                <a:cs typeface="Calibri"/>
                <a:sym typeface="Calibri"/>
              </a:defRPr>
            </a:lvl7pPr>
            <a:lvl8pPr indent="0" lvl="7" marL="0" marR="0" rtl="0" algn="l">
              <a:spcBef>
                <a:spcPts val="0"/>
              </a:spcBef>
              <a:buNone/>
              <a:defRPr b="0" i="0" sz="800" u="none" cap="none" strike="noStrike">
                <a:solidFill>
                  <a:srgbClr val="0066A1"/>
                </a:solidFill>
                <a:latin typeface="Calibri"/>
                <a:ea typeface="Calibri"/>
                <a:cs typeface="Calibri"/>
                <a:sym typeface="Calibri"/>
              </a:defRPr>
            </a:lvl8pPr>
            <a:lvl9pPr indent="0" lvl="8" marL="0" marR="0" rt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8016622" y="197647"/>
            <a:ext cx="957445" cy="5343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zKu1Y-LlfNQ" TargetMode="Externa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hyperlink" Target="https://www.computerhistory.org/revolution/computer-graphics-music-and-art/15/20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0" Type="http://schemas.openxmlformats.org/officeDocument/2006/relationships/hyperlink" Target="http://www.chrisevans3d.com/pub_blog/maya-python-vector-math-primer/" TargetMode="External"/><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hyperlink" Target="https://upload.wikimedia.org/wikipedia/commons/thumb/b/bb/Matrix.svg/371px-Matrix.svg.png" TargetMode="External"/><Relationship Id="rId5" Type="http://schemas.openxmlformats.org/officeDocument/2006/relationships/image" Target="../media/image6.gif"/><Relationship Id="rId6" Type="http://schemas.openxmlformats.org/officeDocument/2006/relationships/image" Target="../media/image3.png"/><Relationship Id="rId7" Type="http://schemas.openxmlformats.org/officeDocument/2006/relationships/hyperlink" Target="http://www.c-jump.com/bcc/common/Talk3/Math/Matrices/W01_0050_matrix_by_vector_mult.htm" TargetMode="External"/><Relationship Id="rId8" Type="http://schemas.openxmlformats.org/officeDocument/2006/relationships/hyperlink" Target="https://upload.wikimedia.org/wikipedia/commons/thumb/6/6e/Cross_product.gif/330px-Cross_product.gi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ogldev.atspace.org/www/tutorial12/12_11.png"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UNREAL ENGINE 4 - Photorealistic Graphics (2019)&#10;SUBSCRIBE → https://goo.gl/wiBNvo&#10;&#10;A Demo made by Quixel check out the Channel&#10;https://www.youtube.com/channel/UCNTZFGRsyqNtvI4T2syNkIw&#10;&#10;Original video: https://www.youtube.com/watch?v=9fC20NWhx4s&#10;&#10;Official Quixel Site: https://quixel.com&#10;&#10;subscribe for the latest PS4, Xbox One and PC, Gameplay, Trailers, Walkthrough and Games News." id="155" name="Google Shape;155;p19" title="UNREAL ENGINE 4 - Photorealistic Graphic (2019)">
            <a:hlinkClick r:id="rId3"/>
          </p:cNvPr>
          <p:cNvPicPr preferRelativeResize="0"/>
          <p:nvPr/>
        </p:nvPicPr>
        <p:blipFill>
          <a:blip r:embed="rId4">
            <a:alphaModFix/>
          </a:blip>
          <a:stretch>
            <a:fillRect/>
          </a:stretch>
        </p:blipFill>
        <p:spPr>
          <a:xfrm>
            <a:off x="2286000" y="85725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We can imagine the viewer (or “Camera”) as positioned in a larger space</a:t>
            </a:r>
            <a:endParaRPr/>
          </a:p>
          <a:p>
            <a:pPr indent="-171450" lvl="1" marL="514350" rtl="0" algn="l">
              <a:lnSpc>
                <a:spcPct val="90000"/>
              </a:lnSpc>
              <a:spcBef>
                <a:spcPts val="0"/>
              </a:spcBef>
              <a:spcAft>
                <a:spcPts val="0"/>
              </a:spcAft>
              <a:buSzPts val="1800"/>
              <a:buChar char="-"/>
            </a:pPr>
            <a:r>
              <a:rPr lang="en-US"/>
              <a:t>The camera itself is defined by 3 vectors</a:t>
            </a:r>
            <a:endParaRPr/>
          </a:p>
          <a:p>
            <a:pPr indent="-171450" lvl="2" marL="857250" rtl="0" algn="l">
              <a:lnSpc>
                <a:spcPct val="90000"/>
              </a:lnSpc>
              <a:spcBef>
                <a:spcPts val="0"/>
              </a:spcBef>
              <a:spcAft>
                <a:spcPts val="0"/>
              </a:spcAft>
              <a:buSzPts val="1800"/>
              <a:buChar char="•"/>
            </a:pPr>
            <a:r>
              <a:rPr lang="en-US"/>
              <a:t>Position vector</a:t>
            </a:r>
            <a:endParaRPr/>
          </a:p>
          <a:p>
            <a:pPr indent="-171450" lvl="2" marL="857250" rtl="0" algn="l">
              <a:lnSpc>
                <a:spcPct val="90000"/>
              </a:lnSpc>
              <a:spcBef>
                <a:spcPts val="0"/>
              </a:spcBef>
              <a:spcAft>
                <a:spcPts val="0"/>
              </a:spcAft>
              <a:buSzPts val="1800"/>
              <a:buChar char="•"/>
            </a:pPr>
            <a:r>
              <a:rPr lang="en-US"/>
              <a:t>Up vector (Assume this is, by default, [0, 1, 0])</a:t>
            </a:r>
            <a:endParaRPr/>
          </a:p>
          <a:p>
            <a:pPr indent="-171450" lvl="2" marL="857250" rtl="0" algn="l">
              <a:lnSpc>
                <a:spcPct val="90000"/>
              </a:lnSpc>
              <a:spcBef>
                <a:spcPts val="0"/>
              </a:spcBef>
              <a:spcAft>
                <a:spcPts val="0"/>
              </a:spcAft>
              <a:buSzPts val="1800"/>
              <a:buChar char="•"/>
            </a:pPr>
            <a:r>
              <a:rPr lang="en-US"/>
              <a:t>Forward vector (Assume this is, by default, [0, 0, 1])</a:t>
            </a:r>
            <a:endParaRPr/>
          </a:p>
          <a:p>
            <a:pPr indent="-171450" lvl="1" marL="514350" rtl="0" algn="l">
              <a:lnSpc>
                <a:spcPct val="90000"/>
              </a:lnSpc>
              <a:spcBef>
                <a:spcPts val="0"/>
              </a:spcBef>
              <a:spcAft>
                <a:spcPts val="0"/>
              </a:spcAft>
              <a:buSzPts val="1800"/>
              <a:buChar char="-"/>
            </a:pPr>
            <a:r>
              <a:rPr lang="en-US"/>
              <a:t>Moving the camera forward and backward involve simply adding a scaled forward vector to the position vector</a:t>
            </a:r>
            <a:endParaRPr/>
          </a:p>
          <a:p>
            <a:pPr indent="-171450" lvl="1" marL="514350" rtl="0" algn="l">
              <a:lnSpc>
                <a:spcPct val="90000"/>
              </a:lnSpc>
              <a:spcBef>
                <a:spcPts val="0"/>
              </a:spcBef>
              <a:spcAft>
                <a:spcPts val="0"/>
              </a:spcAft>
              <a:buSzPts val="1800"/>
              <a:buChar char="-"/>
            </a:pPr>
            <a:r>
              <a:rPr lang="en-US"/>
              <a:t>Moving the camera left and right involves taking the cross product of the up and forward vector to receive a third vector which is perpendicular to both, and </a:t>
            </a:r>
            <a:r>
              <a:rPr i="1" lang="en-US"/>
              <a:t>then</a:t>
            </a:r>
            <a:r>
              <a:rPr lang="en-US"/>
              <a:t> adding this scaled vector to the position vector</a:t>
            </a:r>
            <a:endParaRPr/>
          </a:p>
        </p:txBody>
      </p:sp>
      <p:sp>
        <p:nvSpPr>
          <p:cNvPr id="234" name="Google Shape;234;p28"/>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35" name="Google Shape;235;p28"/>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Mathematical Concepts for Computer Graphics</a:t>
            </a:r>
            <a:endParaRPr/>
          </a:p>
        </p:txBody>
      </p:sp>
      <p:sp>
        <p:nvSpPr>
          <p:cNvPr id="236" name="Google Shape;236;p28"/>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Rotation and Translation of the “Camera” (2 of 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ctrTitle"/>
          </p:nvPr>
        </p:nvSpPr>
        <p:spPr>
          <a:xfrm>
            <a:off x="627332" y="1796694"/>
            <a:ext cx="6861900" cy="522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73AE"/>
              </a:buClr>
              <a:buSzPts val="2970"/>
              <a:buFont typeface="Calibri"/>
              <a:buNone/>
            </a:pPr>
            <a:r>
              <a:rPr lang="en-US" sz="2970"/>
              <a:t>OpenGL, and Other 3D Graphics Libraries:</a:t>
            </a:r>
            <a:endParaRPr/>
          </a:p>
        </p:txBody>
      </p:sp>
      <p:sp>
        <p:nvSpPr>
          <p:cNvPr id="242" name="Google Shape;242;p29"/>
          <p:cNvSpPr txBox="1"/>
          <p:nvPr>
            <p:ph idx="1" type="subTitle"/>
          </p:nvPr>
        </p:nvSpPr>
        <p:spPr>
          <a:xfrm>
            <a:off x="627331" y="2388734"/>
            <a:ext cx="6861900" cy="95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00"/>
              <a:buNone/>
            </a:pPr>
            <a:r>
              <a:rPr lang="en-US"/>
              <a:t>Various Open Source &amp; Industry Standard 3D Computer Graphics Libraries</a:t>
            </a:r>
            <a:endParaRPr/>
          </a:p>
        </p:txBody>
      </p:sp>
      <p:sp>
        <p:nvSpPr>
          <p:cNvPr id="243" name="Google Shape;243;p29"/>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OpenGL is an open source, cross-platform graphics API</a:t>
            </a:r>
            <a:endParaRPr/>
          </a:p>
          <a:p>
            <a:pPr indent="-171450" lvl="0" marL="171450" rtl="0" algn="l">
              <a:lnSpc>
                <a:spcPct val="90000"/>
              </a:lnSpc>
              <a:spcBef>
                <a:spcPts val="0"/>
              </a:spcBef>
              <a:spcAft>
                <a:spcPts val="0"/>
              </a:spcAft>
              <a:buSzPts val="1800"/>
              <a:buChar char="▸"/>
            </a:pPr>
            <a:r>
              <a:rPr lang="en-US"/>
              <a:t>Developed by Silicon Graphics, inc., and has since been managed and expanded by the Khronos Group</a:t>
            </a:r>
            <a:endParaRPr/>
          </a:p>
          <a:p>
            <a:pPr indent="-171450" lvl="0" marL="171450" rtl="0" algn="l">
              <a:lnSpc>
                <a:spcPct val="90000"/>
              </a:lnSpc>
              <a:spcBef>
                <a:spcPts val="0"/>
              </a:spcBef>
              <a:spcAft>
                <a:spcPts val="0"/>
              </a:spcAft>
              <a:buSzPts val="1800"/>
              <a:buChar char="▸"/>
            </a:pPr>
            <a:r>
              <a:rPr lang="en-US"/>
              <a:t>Its applications include</a:t>
            </a:r>
            <a:endParaRPr/>
          </a:p>
          <a:p>
            <a:pPr indent="-171450" lvl="1" marL="514350" rtl="0" algn="l">
              <a:lnSpc>
                <a:spcPct val="90000"/>
              </a:lnSpc>
              <a:spcBef>
                <a:spcPts val="0"/>
              </a:spcBef>
              <a:spcAft>
                <a:spcPts val="0"/>
              </a:spcAft>
              <a:buSzPts val="1800"/>
              <a:buChar char="-"/>
            </a:pPr>
            <a:r>
              <a:rPr lang="en-US"/>
              <a:t>Computer-Aided Design (CAD)</a:t>
            </a:r>
            <a:endParaRPr/>
          </a:p>
          <a:p>
            <a:pPr indent="-171450" lvl="1" marL="514350" rtl="0" algn="l">
              <a:lnSpc>
                <a:spcPct val="90000"/>
              </a:lnSpc>
              <a:spcBef>
                <a:spcPts val="0"/>
              </a:spcBef>
              <a:spcAft>
                <a:spcPts val="0"/>
              </a:spcAft>
              <a:buSzPts val="1800"/>
              <a:buChar char="-"/>
            </a:pPr>
            <a:r>
              <a:rPr lang="en-US"/>
              <a:t>Virtual Reality &amp; Flight Simulation</a:t>
            </a:r>
            <a:endParaRPr/>
          </a:p>
          <a:p>
            <a:pPr indent="-171450" lvl="1" marL="514350" rtl="0" algn="l">
              <a:lnSpc>
                <a:spcPct val="90000"/>
              </a:lnSpc>
              <a:spcBef>
                <a:spcPts val="0"/>
              </a:spcBef>
              <a:spcAft>
                <a:spcPts val="0"/>
              </a:spcAft>
              <a:buSzPts val="1800"/>
              <a:buChar char="-"/>
            </a:pPr>
            <a:r>
              <a:rPr lang="en-US"/>
              <a:t>Scientific Visualization</a:t>
            </a:r>
            <a:endParaRPr/>
          </a:p>
          <a:p>
            <a:pPr indent="-171450" lvl="1" marL="514350" rtl="0" algn="l">
              <a:lnSpc>
                <a:spcPct val="90000"/>
              </a:lnSpc>
              <a:spcBef>
                <a:spcPts val="0"/>
              </a:spcBef>
              <a:spcAft>
                <a:spcPts val="0"/>
              </a:spcAft>
              <a:buSzPts val="1800"/>
              <a:buChar char="-"/>
            </a:pPr>
            <a:r>
              <a:rPr lang="en-US"/>
              <a:t>Video Games</a:t>
            </a:r>
            <a:endParaRPr/>
          </a:p>
          <a:p>
            <a:pPr indent="-171450" lvl="0" marL="171450" rtl="0" algn="l">
              <a:lnSpc>
                <a:spcPct val="90000"/>
              </a:lnSpc>
              <a:spcBef>
                <a:spcPts val="0"/>
              </a:spcBef>
              <a:spcAft>
                <a:spcPts val="0"/>
              </a:spcAft>
              <a:buSzPts val="1800"/>
              <a:buChar char="▸"/>
            </a:pPr>
            <a:r>
              <a:rPr lang="en-US"/>
              <a:t>OpenGL ES is a well-defined subset of OpenGL desktop intended for use in low-power, embedded systems</a:t>
            </a:r>
            <a:endParaRPr/>
          </a:p>
          <a:p>
            <a:pPr indent="-171450" lvl="1" marL="514350" rtl="0" algn="l">
              <a:lnSpc>
                <a:spcPct val="90000"/>
              </a:lnSpc>
              <a:spcBef>
                <a:spcPts val="0"/>
              </a:spcBef>
              <a:spcAft>
                <a:spcPts val="0"/>
              </a:spcAft>
              <a:buSzPts val="1800"/>
              <a:buChar char="-"/>
            </a:pPr>
            <a:r>
              <a:rPr lang="en-US"/>
              <a:t>WebGL is a cross-platform, royalty free web standard able to be recognized by OpenGL ES</a:t>
            </a:r>
            <a:endParaRPr/>
          </a:p>
          <a:p>
            <a:pPr indent="-171450" lvl="1" marL="514350" rtl="0" algn="l">
              <a:lnSpc>
                <a:spcPct val="90000"/>
              </a:lnSpc>
              <a:spcBef>
                <a:spcPts val="0"/>
              </a:spcBef>
              <a:spcAft>
                <a:spcPts val="0"/>
              </a:spcAft>
              <a:buSzPts val="1800"/>
              <a:buChar char="-"/>
            </a:pPr>
            <a:r>
              <a:rPr lang="en-US"/>
              <a:t>WebGL brings plugin-free 3D to the web, implemented right in the browser</a:t>
            </a:r>
            <a:endParaRPr/>
          </a:p>
          <a:p>
            <a:pPr indent="-171450" lvl="0" marL="171450" rtl="0" algn="l">
              <a:lnSpc>
                <a:spcPct val="90000"/>
              </a:lnSpc>
              <a:spcBef>
                <a:spcPts val="0"/>
              </a:spcBef>
              <a:spcAft>
                <a:spcPts val="0"/>
              </a:spcAft>
              <a:buSzPts val="1800"/>
              <a:buChar char="▸"/>
            </a:pPr>
            <a:r>
              <a:rPr lang="en-US"/>
              <a:t>Vulkan is a next-generation, low-level graphics API, designed for more balanced CPU-GPU usage -- used by Steam for compatibility mode (still in prototype)</a:t>
            </a:r>
            <a:endParaRPr/>
          </a:p>
        </p:txBody>
      </p:sp>
      <p:sp>
        <p:nvSpPr>
          <p:cNvPr id="249" name="Google Shape;249;p30"/>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50" name="Google Shape;250;p30"/>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The Khronos Group</a:t>
            </a:r>
            <a:endParaRPr/>
          </a:p>
        </p:txBody>
      </p:sp>
      <p:sp>
        <p:nvSpPr>
          <p:cNvPr id="251" name="Google Shape;251;p30"/>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OpenGL, WebGL, OpenGL ES, Vulkan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Microsoft DirectX - Direct3D</a:t>
            </a:r>
            <a:endParaRPr/>
          </a:p>
          <a:p>
            <a:pPr indent="-171450" lvl="1" marL="514350" rtl="0" algn="l">
              <a:lnSpc>
                <a:spcPct val="90000"/>
              </a:lnSpc>
              <a:spcBef>
                <a:spcPts val="0"/>
              </a:spcBef>
              <a:spcAft>
                <a:spcPts val="0"/>
              </a:spcAft>
              <a:buSzPts val="1800"/>
              <a:buChar char="-"/>
            </a:pPr>
            <a:r>
              <a:rPr lang="en-US"/>
              <a:t>The ‘X’ in DirectX was used as the basis of the name “Xbox”</a:t>
            </a:r>
            <a:endParaRPr/>
          </a:p>
          <a:p>
            <a:pPr indent="-171450" lvl="0" marL="171450" rtl="0" algn="l">
              <a:lnSpc>
                <a:spcPct val="90000"/>
              </a:lnSpc>
              <a:spcBef>
                <a:spcPts val="0"/>
              </a:spcBef>
              <a:spcAft>
                <a:spcPts val="0"/>
              </a:spcAft>
              <a:buSzPts val="1800"/>
              <a:buChar char="▸"/>
            </a:pPr>
            <a:r>
              <a:rPr lang="en-US"/>
              <a:t>RenderMan Interface Specification (RISpec)</a:t>
            </a:r>
            <a:endParaRPr/>
          </a:p>
          <a:p>
            <a:pPr indent="-171450" lvl="1" marL="514350" rtl="0" algn="l">
              <a:lnSpc>
                <a:spcPct val="90000"/>
              </a:lnSpc>
              <a:spcBef>
                <a:spcPts val="0"/>
              </a:spcBef>
              <a:spcAft>
                <a:spcPts val="0"/>
              </a:spcAft>
              <a:buSzPts val="1800"/>
              <a:buChar char="-"/>
            </a:pPr>
            <a:r>
              <a:rPr lang="en-US"/>
              <a:t>Developed by Pixar Animation Studios for rendering photorealistic 3D scenes</a:t>
            </a:r>
            <a:endParaRPr/>
          </a:p>
          <a:p>
            <a:pPr indent="-171450" lvl="0" marL="171450" rtl="0" algn="l">
              <a:lnSpc>
                <a:spcPct val="90000"/>
              </a:lnSpc>
              <a:spcBef>
                <a:spcPts val="0"/>
              </a:spcBef>
              <a:spcAft>
                <a:spcPts val="0"/>
              </a:spcAft>
              <a:buSzPts val="1800"/>
              <a:buChar char="▸"/>
            </a:pPr>
            <a:r>
              <a:rPr lang="en-US"/>
              <a:t>RenderWare</a:t>
            </a:r>
            <a:endParaRPr/>
          </a:p>
          <a:p>
            <a:pPr indent="-171450" lvl="1" marL="514350" rtl="0" algn="l">
              <a:lnSpc>
                <a:spcPct val="90000"/>
              </a:lnSpc>
              <a:spcBef>
                <a:spcPts val="0"/>
              </a:spcBef>
              <a:spcAft>
                <a:spcPts val="0"/>
              </a:spcAft>
              <a:buSzPts val="1800"/>
              <a:buChar char="-"/>
            </a:pPr>
            <a:r>
              <a:rPr lang="en-US"/>
              <a:t>Developed before/during the emergence of GPUs</a:t>
            </a:r>
            <a:endParaRPr/>
          </a:p>
          <a:p>
            <a:pPr indent="-171450" lvl="1" marL="514350" rtl="0" algn="l">
              <a:lnSpc>
                <a:spcPct val="90000"/>
              </a:lnSpc>
              <a:spcBef>
                <a:spcPts val="0"/>
              </a:spcBef>
              <a:spcAft>
                <a:spcPts val="0"/>
              </a:spcAft>
              <a:buSzPts val="1800"/>
              <a:buChar char="-"/>
            </a:pPr>
            <a:r>
              <a:rPr lang="en-US"/>
              <a:t>Once used for games able to be run on consoles including</a:t>
            </a:r>
            <a:endParaRPr/>
          </a:p>
          <a:p>
            <a:pPr indent="-171450" lvl="2" marL="857250" rtl="0" algn="l">
              <a:lnSpc>
                <a:spcPct val="90000"/>
              </a:lnSpc>
              <a:spcBef>
                <a:spcPts val="0"/>
              </a:spcBef>
              <a:spcAft>
                <a:spcPts val="0"/>
              </a:spcAft>
              <a:buSzPts val="1800"/>
              <a:buChar char="•"/>
            </a:pPr>
            <a:r>
              <a:rPr lang="en-US"/>
              <a:t>GameCube</a:t>
            </a:r>
            <a:endParaRPr/>
          </a:p>
          <a:p>
            <a:pPr indent="-171450" lvl="2" marL="857250" rtl="0" algn="l">
              <a:lnSpc>
                <a:spcPct val="90000"/>
              </a:lnSpc>
              <a:spcBef>
                <a:spcPts val="0"/>
              </a:spcBef>
              <a:spcAft>
                <a:spcPts val="0"/>
              </a:spcAft>
              <a:buSzPts val="1800"/>
              <a:buChar char="•"/>
            </a:pPr>
            <a:r>
              <a:rPr lang="en-US"/>
              <a:t>Wii</a:t>
            </a:r>
            <a:endParaRPr/>
          </a:p>
          <a:p>
            <a:pPr indent="-171450" lvl="2" marL="857250" rtl="0" algn="l">
              <a:lnSpc>
                <a:spcPct val="90000"/>
              </a:lnSpc>
              <a:spcBef>
                <a:spcPts val="0"/>
              </a:spcBef>
              <a:spcAft>
                <a:spcPts val="0"/>
              </a:spcAft>
              <a:buSzPts val="1800"/>
              <a:buChar char="•"/>
            </a:pPr>
            <a:r>
              <a:rPr lang="en-US"/>
              <a:t>Xbox &amp; Xbox 360</a:t>
            </a:r>
            <a:endParaRPr/>
          </a:p>
          <a:p>
            <a:pPr indent="-171450" lvl="2" marL="857250" rtl="0" algn="l">
              <a:lnSpc>
                <a:spcPct val="90000"/>
              </a:lnSpc>
              <a:spcBef>
                <a:spcPts val="0"/>
              </a:spcBef>
              <a:spcAft>
                <a:spcPts val="0"/>
              </a:spcAft>
              <a:buSzPts val="1800"/>
              <a:buChar char="•"/>
            </a:pPr>
            <a:r>
              <a:rPr lang="en-US"/>
              <a:t>PlayStation 2 &amp; PlayStation 3</a:t>
            </a:r>
            <a:endParaRPr/>
          </a:p>
        </p:txBody>
      </p:sp>
      <p:sp>
        <p:nvSpPr>
          <p:cNvPr id="257" name="Google Shape;257;p31"/>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58" name="Google Shape;258;p31"/>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Other Graphics Libraries</a:t>
            </a:r>
            <a:endParaRPr/>
          </a:p>
        </p:txBody>
      </p:sp>
      <p:sp>
        <p:nvSpPr>
          <p:cNvPr id="259" name="Google Shape;259;p31"/>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Commercial &amp; Internal Graphics Libraries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idx="1" type="body"/>
          </p:nvPr>
        </p:nvSpPr>
        <p:spPr>
          <a:xfrm>
            <a:off x="628650" y="1369225"/>
            <a:ext cx="72573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A </a:t>
            </a:r>
            <a:r>
              <a:rPr b="1" lang="en-US"/>
              <a:t>vertex </a:t>
            </a:r>
            <a:r>
              <a:rPr lang="en-US"/>
              <a:t>is a 3D vector, or a list of 3 points specifying coordinates in space</a:t>
            </a:r>
            <a:endParaRPr/>
          </a:p>
          <a:p>
            <a:pPr indent="-171450" lvl="0" marL="171450" rtl="0" algn="l">
              <a:lnSpc>
                <a:spcPct val="90000"/>
              </a:lnSpc>
              <a:spcBef>
                <a:spcPts val="0"/>
              </a:spcBef>
              <a:spcAft>
                <a:spcPts val="0"/>
              </a:spcAft>
              <a:buSzPts val="1800"/>
              <a:buChar char="▸"/>
            </a:pPr>
            <a:r>
              <a:rPr lang="en-US"/>
              <a:t>A </a:t>
            </a:r>
            <a:r>
              <a:rPr b="1" lang="en-US"/>
              <a:t>vertex array object (VAO) </a:t>
            </a:r>
            <a:r>
              <a:rPr lang="en-US"/>
              <a:t>is a list of vertices, specifying the primitives of a “mesh”</a:t>
            </a:r>
            <a:endParaRPr/>
          </a:p>
          <a:p>
            <a:pPr indent="-171450" lvl="1" marL="514350" rtl="0" algn="l">
              <a:lnSpc>
                <a:spcPct val="90000"/>
              </a:lnSpc>
              <a:spcBef>
                <a:spcPts val="0"/>
              </a:spcBef>
              <a:spcAft>
                <a:spcPts val="0"/>
              </a:spcAft>
              <a:buSzPts val="1800"/>
              <a:buChar char="-"/>
            </a:pPr>
            <a:r>
              <a:rPr b="1" lang="en-US"/>
              <a:t>Primitives </a:t>
            </a:r>
            <a:r>
              <a:rPr lang="en-US"/>
              <a:t>in OpenGL include triangles, triangle strips, triangle fans, quads, quad strips, and polygons.  In this workshop, we focus only on triangles.</a:t>
            </a:r>
            <a:endParaRPr/>
          </a:p>
          <a:p>
            <a:pPr indent="-171450" lvl="0" marL="171450" rtl="0" algn="l">
              <a:lnSpc>
                <a:spcPct val="90000"/>
              </a:lnSpc>
              <a:spcBef>
                <a:spcPts val="0"/>
              </a:spcBef>
              <a:spcAft>
                <a:spcPts val="0"/>
              </a:spcAft>
              <a:buSzPts val="1800"/>
              <a:buChar char="▸"/>
            </a:pPr>
            <a:r>
              <a:rPr lang="en-US"/>
              <a:t>A</a:t>
            </a:r>
            <a:r>
              <a:rPr b="1" lang="en-US"/>
              <a:t> vertex buffer object (VBO) </a:t>
            </a:r>
            <a:r>
              <a:rPr lang="en-US"/>
              <a:t>stores a VAO, but as unformatted memory allocated by the GPU</a:t>
            </a:r>
            <a:endParaRPr/>
          </a:p>
          <a:p>
            <a:pPr indent="-171450" lvl="0" marL="171450" rtl="0" algn="l">
              <a:spcBef>
                <a:spcPts val="0"/>
              </a:spcBef>
              <a:spcAft>
                <a:spcPts val="0"/>
              </a:spcAft>
              <a:buSzPts val="1800"/>
              <a:buChar char="▸"/>
            </a:pPr>
            <a:r>
              <a:rPr b="1" lang="en-US"/>
              <a:t>Double Buffering</a:t>
            </a:r>
            <a:r>
              <a:rPr lang="en-US"/>
              <a:t> is the act of drawing to one buffer, while displaying another</a:t>
            </a:r>
            <a:endParaRPr/>
          </a:p>
          <a:p>
            <a:pPr indent="-171450" lvl="1" marL="514350" rtl="0" algn="l">
              <a:spcBef>
                <a:spcPts val="0"/>
              </a:spcBef>
              <a:spcAft>
                <a:spcPts val="0"/>
              </a:spcAft>
              <a:buSzPts val="1800"/>
              <a:buChar char="-"/>
            </a:pPr>
            <a:r>
              <a:rPr lang="en-US"/>
              <a:t>Think of a buffer as a frame -- at any given time, there is one frame being drawn to, and one being displayed</a:t>
            </a:r>
            <a:endParaRPr/>
          </a:p>
          <a:p>
            <a:pPr indent="-171450" lvl="1" marL="514350" rtl="0" algn="l">
              <a:spcBef>
                <a:spcPts val="0"/>
              </a:spcBef>
              <a:spcAft>
                <a:spcPts val="0"/>
              </a:spcAft>
              <a:buSzPts val="1800"/>
              <a:buChar char="-"/>
            </a:pPr>
            <a:r>
              <a:rPr lang="en-US"/>
              <a:t>When using double buffering, each time step the frames are switched.</a:t>
            </a:r>
            <a:endParaRPr/>
          </a:p>
          <a:p>
            <a:pPr indent="-171450" lvl="0" marL="171450" rtl="0" algn="l">
              <a:lnSpc>
                <a:spcPct val="90000"/>
              </a:lnSpc>
              <a:spcBef>
                <a:spcPts val="0"/>
              </a:spcBef>
              <a:spcAft>
                <a:spcPts val="0"/>
              </a:spcAft>
              <a:buSzPts val="1800"/>
              <a:buChar char="▸"/>
            </a:pPr>
            <a:r>
              <a:rPr lang="en-US"/>
              <a:t>A </a:t>
            </a:r>
            <a:r>
              <a:rPr b="1" lang="en-US"/>
              <a:t>mesh</a:t>
            </a:r>
            <a:r>
              <a:rPr lang="en-US"/>
              <a:t> is a common way to refer to a set of primitives conceptually</a:t>
            </a:r>
            <a:endParaRPr/>
          </a:p>
        </p:txBody>
      </p:sp>
      <p:sp>
        <p:nvSpPr>
          <p:cNvPr id="265" name="Google Shape;265;p32"/>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66" name="Google Shape;266;p32"/>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OpenGL 3D Graphics Concepts</a:t>
            </a:r>
            <a:endParaRPr/>
          </a:p>
        </p:txBody>
      </p:sp>
      <p:sp>
        <p:nvSpPr>
          <p:cNvPr id="267" name="Google Shape;267;p32"/>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OpenGL Objects, Data Types, and Other Concepts (1 of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idx="1" type="body"/>
          </p:nvPr>
        </p:nvSpPr>
        <p:spPr>
          <a:xfrm>
            <a:off x="628650" y="1369225"/>
            <a:ext cx="7257300" cy="31323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SzPts val="1800"/>
              <a:buChar char="▸"/>
            </a:pPr>
            <a:r>
              <a:rPr lang="en-US"/>
              <a:t>A </a:t>
            </a:r>
            <a:r>
              <a:rPr b="1" lang="en-US"/>
              <a:t>shader </a:t>
            </a:r>
            <a:r>
              <a:rPr lang="en-US"/>
              <a:t>is a program that takes in vertex data, draws it to the screen, and colors it on the screen</a:t>
            </a:r>
            <a:endParaRPr/>
          </a:p>
          <a:p>
            <a:pPr indent="-171450" lvl="1" marL="514350" rtl="0" algn="l">
              <a:spcBef>
                <a:spcPts val="0"/>
              </a:spcBef>
              <a:spcAft>
                <a:spcPts val="0"/>
              </a:spcAft>
              <a:buSzPts val="1800"/>
              <a:buChar char="-"/>
            </a:pPr>
            <a:r>
              <a:rPr lang="en-US"/>
              <a:t>In OpenGL, shaders are written in GLSL, a C-like OpenGL language</a:t>
            </a:r>
            <a:endParaRPr/>
          </a:p>
          <a:p>
            <a:pPr indent="-171450" lvl="0" marL="171450" rtl="0" algn="l">
              <a:lnSpc>
                <a:spcPct val="90000"/>
              </a:lnSpc>
              <a:spcBef>
                <a:spcPts val="0"/>
              </a:spcBef>
              <a:spcAft>
                <a:spcPts val="0"/>
              </a:spcAft>
              <a:buSzPts val="1800"/>
              <a:buChar char="▸"/>
            </a:pPr>
            <a:r>
              <a:rPr lang="en-US"/>
              <a:t>A </a:t>
            </a:r>
            <a:r>
              <a:rPr b="1" lang="en-US"/>
              <a:t>Vertex Shader</a:t>
            </a:r>
            <a:r>
              <a:rPr lang="en-US"/>
              <a:t> actually does the job of projection (and other transformations in space) of vertices</a:t>
            </a:r>
            <a:endParaRPr/>
          </a:p>
          <a:p>
            <a:pPr indent="-171450" lvl="0" marL="171450" rtl="0" algn="l">
              <a:lnSpc>
                <a:spcPct val="90000"/>
              </a:lnSpc>
              <a:spcBef>
                <a:spcPts val="0"/>
              </a:spcBef>
              <a:spcAft>
                <a:spcPts val="0"/>
              </a:spcAft>
              <a:buSzPts val="1800"/>
              <a:buChar char="▸"/>
            </a:pPr>
            <a:r>
              <a:rPr lang="en-US"/>
              <a:t>A </a:t>
            </a:r>
            <a:r>
              <a:rPr b="1" lang="en-US"/>
              <a:t>Geometry Shader</a:t>
            </a:r>
            <a:r>
              <a:rPr lang="en-US"/>
              <a:t> takes simple primitives and transforms them as it sees fit</a:t>
            </a:r>
            <a:endParaRPr/>
          </a:p>
          <a:p>
            <a:pPr indent="-171450" lvl="0" marL="171450" rtl="0" algn="l">
              <a:lnSpc>
                <a:spcPct val="90000"/>
              </a:lnSpc>
              <a:spcBef>
                <a:spcPts val="0"/>
              </a:spcBef>
              <a:spcAft>
                <a:spcPts val="0"/>
              </a:spcAft>
              <a:buSzPts val="1800"/>
              <a:buChar char="▸"/>
            </a:pPr>
            <a:r>
              <a:rPr lang="en-US"/>
              <a:t>A </a:t>
            </a:r>
            <a:r>
              <a:rPr b="1" lang="en-US"/>
              <a:t>Fragment Shader</a:t>
            </a:r>
            <a:r>
              <a:rPr lang="en-US"/>
              <a:t> adds color and shading to “fragments”, or assembled primitives using vertex data</a:t>
            </a:r>
            <a:endParaRPr/>
          </a:p>
        </p:txBody>
      </p:sp>
      <p:sp>
        <p:nvSpPr>
          <p:cNvPr id="273" name="Google Shape;273;p33"/>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74" name="Google Shape;274;p33"/>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OpenGL 3D Graphics Concepts</a:t>
            </a:r>
            <a:endParaRPr/>
          </a:p>
        </p:txBody>
      </p:sp>
      <p:sp>
        <p:nvSpPr>
          <p:cNvPr id="275" name="Google Shape;275;p33"/>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OpenGL Objects, Data Types, and Other Concepts (2 of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4"/>
          <p:cNvSpPr txBox="1"/>
          <p:nvPr>
            <p:ph idx="1" type="body"/>
          </p:nvPr>
        </p:nvSpPr>
        <p:spPr>
          <a:xfrm>
            <a:off x="628650" y="1369225"/>
            <a:ext cx="67341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VAOs/VBOs</a:t>
            </a:r>
            <a:r>
              <a:rPr lang="en-US"/>
              <a:t> created by the programmer specify the </a:t>
            </a:r>
            <a:r>
              <a:rPr lang="en-US"/>
              <a:t>vertices </a:t>
            </a:r>
            <a:r>
              <a:rPr lang="en-US"/>
              <a:t>of a “</a:t>
            </a:r>
            <a:r>
              <a:rPr lang="en-US"/>
              <a:t>Mesh</a:t>
            </a:r>
            <a:r>
              <a:rPr lang="en-US"/>
              <a:t>”</a:t>
            </a:r>
            <a:endParaRPr/>
          </a:p>
          <a:p>
            <a:pPr indent="-171450" lvl="1" marL="514350" rtl="0" algn="l">
              <a:lnSpc>
                <a:spcPct val="90000"/>
              </a:lnSpc>
              <a:spcBef>
                <a:spcPts val="0"/>
              </a:spcBef>
              <a:spcAft>
                <a:spcPts val="0"/>
              </a:spcAft>
              <a:buSzPts val="1800"/>
              <a:buChar char="-"/>
            </a:pPr>
            <a:r>
              <a:rPr lang="en-US"/>
              <a:t>Each vertex is processed by a Vertex Shader, also written by the programmer</a:t>
            </a:r>
            <a:endParaRPr/>
          </a:p>
          <a:p>
            <a:pPr indent="-171450" lvl="1" marL="514350" rtl="0" algn="l">
              <a:lnSpc>
                <a:spcPct val="90000"/>
              </a:lnSpc>
              <a:spcBef>
                <a:spcPts val="0"/>
              </a:spcBef>
              <a:spcAft>
                <a:spcPts val="0"/>
              </a:spcAft>
              <a:buSzPts val="1800"/>
              <a:buChar char="-"/>
            </a:pPr>
            <a:r>
              <a:rPr lang="en-US"/>
              <a:t>Vertices are subject to optional tessellation and geometry shading</a:t>
            </a:r>
            <a:endParaRPr/>
          </a:p>
          <a:p>
            <a:pPr indent="-171450" lvl="0" marL="171450" rtl="0" algn="l">
              <a:lnSpc>
                <a:spcPct val="90000"/>
              </a:lnSpc>
              <a:spcBef>
                <a:spcPts val="0"/>
              </a:spcBef>
              <a:spcAft>
                <a:spcPts val="0"/>
              </a:spcAft>
              <a:buSzPts val="1800"/>
              <a:buChar char="▸"/>
            </a:pPr>
            <a:r>
              <a:rPr lang="en-US"/>
              <a:t>Vertex Post-Processing, Primitive Assembly, and Rasterization </a:t>
            </a:r>
            <a:r>
              <a:rPr lang="en-US"/>
              <a:t>handled</a:t>
            </a:r>
            <a:r>
              <a:rPr lang="en-US"/>
              <a:t> automatically by OpenGL</a:t>
            </a:r>
            <a:endParaRPr/>
          </a:p>
          <a:p>
            <a:pPr indent="-171450" lvl="0" marL="171450" rtl="0" algn="l">
              <a:lnSpc>
                <a:spcPct val="90000"/>
              </a:lnSpc>
              <a:spcBef>
                <a:spcPts val="0"/>
              </a:spcBef>
              <a:spcAft>
                <a:spcPts val="0"/>
              </a:spcAft>
              <a:buSzPts val="1800"/>
              <a:buChar char="▸"/>
            </a:pPr>
            <a:r>
              <a:rPr lang="en-US"/>
              <a:t>Rasterized Primitives are sent to the Fragment Shader for shading</a:t>
            </a:r>
            <a:endParaRPr/>
          </a:p>
          <a:p>
            <a:pPr indent="-171450" lvl="1" marL="514350" rtl="0" algn="l">
              <a:lnSpc>
                <a:spcPct val="90000"/>
              </a:lnSpc>
              <a:spcBef>
                <a:spcPts val="0"/>
              </a:spcBef>
              <a:spcAft>
                <a:spcPts val="0"/>
              </a:spcAft>
              <a:buSzPts val="1800"/>
              <a:buChar char="-"/>
            </a:pPr>
            <a:r>
              <a:rPr lang="en-US"/>
              <a:t>At this stage, the fragment shader adds color to each of the fragments passed in</a:t>
            </a:r>
            <a:endParaRPr/>
          </a:p>
          <a:p>
            <a:pPr indent="-171450" lvl="0" marL="171450" rtl="0" algn="l">
              <a:lnSpc>
                <a:spcPct val="90000"/>
              </a:lnSpc>
              <a:spcBef>
                <a:spcPts val="0"/>
              </a:spcBef>
              <a:spcAft>
                <a:spcPts val="0"/>
              </a:spcAft>
              <a:buSzPts val="1800"/>
              <a:buChar char="▸"/>
            </a:pPr>
            <a:r>
              <a:rPr lang="en-US"/>
              <a:t>Further operations handled automatically by OpenGL</a:t>
            </a:r>
            <a:endParaRPr/>
          </a:p>
        </p:txBody>
      </p:sp>
      <p:sp>
        <p:nvSpPr>
          <p:cNvPr id="281" name="Google Shape;281;p34"/>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82" name="Google Shape;282;p34"/>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OpenGL 3D Graphics Concepts</a:t>
            </a:r>
            <a:endParaRPr/>
          </a:p>
        </p:txBody>
      </p:sp>
      <p:sp>
        <p:nvSpPr>
          <p:cNvPr id="283" name="Google Shape;283;p34"/>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The OpenGL Graphics Pipeline</a:t>
            </a:r>
            <a:endParaRPr/>
          </a:p>
        </p:txBody>
      </p:sp>
      <p:pic>
        <p:nvPicPr>
          <p:cNvPr id="284" name="Google Shape;284;p34"/>
          <p:cNvPicPr preferRelativeResize="0"/>
          <p:nvPr/>
        </p:nvPicPr>
        <p:blipFill>
          <a:blip r:embed="rId3">
            <a:alphaModFix/>
          </a:blip>
          <a:stretch>
            <a:fillRect/>
          </a:stretch>
        </p:blipFill>
        <p:spPr>
          <a:xfrm>
            <a:off x="7362856" y="1048238"/>
            <a:ext cx="1699066" cy="3774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ctrTitle"/>
          </p:nvPr>
        </p:nvSpPr>
        <p:spPr>
          <a:xfrm>
            <a:off x="627332" y="1796694"/>
            <a:ext cx="6861900" cy="522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73AE"/>
              </a:buClr>
              <a:buSzPts val="2970"/>
              <a:buFont typeface="Calibri"/>
              <a:buNone/>
            </a:pPr>
            <a:r>
              <a:rPr lang="en-US" sz="2970"/>
              <a:t>3D Graphics Programming in OpenGL:</a:t>
            </a:r>
            <a:endParaRPr/>
          </a:p>
        </p:txBody>
      </p:sp>
      <p:sp>
        <p:nvSpPr>
          <p:cNvPr id="290" name="Google Shape;290;p35"/>
          <p:cNvSpPr txBox="1"/>
          <p:nvPr>
            <p:ph idx="1" type="subTitle"/>
          </p:nvPr>
        </p:nvSpPr>
        <p:spPr>
          <a:xfrm>
            <a:off x="627331" y="2388734"/>
            <a:ext cx="6861900" cy="95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00"/>
              <a:buNone/>
            </a:pPr>
            <a:r>
              <a:rPr lang="en-US"/>
              <a:t>An Object-Oriented Approach to 3D Computer Graphics Engine Programming</a:t>
            </a:r>
            <a:endParaRPr/>
          </a:p>
        </p:txBody>
      </p:sp>
      <p:sp>
        <p:nvSpPr>
          <p:cNvPr id="291" name="Google Shape;291;p35"/>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A </a:t>
            </a:r>
            <a:r>
              <a:rPr b="1" lang="en-US"/>
              <a:t>class</a:t>
            </a:r>
            <a:r>
              <a:rPr lang="en-US"/>
              <a:t> is essentially a template for how data is formatted, similar to a struct in C, but more powerful and robust</a:t>
            </a:r>
            <a:endParaRPr/>
          </a:p>
          <a:p>
            <a:pPr indent="-171450" lvl="1" marL="514350" rtl="0" algn="l">
              <a:lnSpc>
                <a:spcPct val="90000"/>
              </a:lnSpc>
              <a:spcBef>
                <a:spcPts val="0"/>
              </a:spcBef>
              <a:spcAft>
                <a:spcPts val="0"/>
              </a:spcAft>
              <a:buSzPts val="1800"/>
              <a:buChar char="-"/>
            </a:pPr>
            <a:r>
              <a:rPr lang="en-US"/>
              <a:t>A class can have </a:t>
            </a:r>
            <a:r>
              <a:rPr b="1" lang="en-US"/>
              <a:t>variables</a:t>
            </a:r>
            <a:r>
              <a:rPr lang="en-US"/>
              <a:t> (AKA,</a:t>
            </a:r>
            <a:r>
              <a:rPr b="1" lang="en-US"/>
              <a:t> fields</a:t>
            </a:r>
            <a:r>
              <a:rPr lang="en-US"/>
              <a:t>,</a:t>
            </a:r>
            <a:r>
              <a:rPr b="1" lang="en-US"/>
              <a:t> properties</a:t>
            </a:r>
            <a:r>
              <a:rPr lang="en-US"/>
              <a:t>,</a:t>
            </a:r>
            <a:r>
              <a:rPr b="1" lang="en-US"/>
              <a:t> members</a:t>
            </a:r>
            <a:r>
              <a:rPr lang="en-US"/>
              <a:t>), and </a:t>
            </a:r>
            <a:r>
              <a:rPr b="1" lang="en-US"/>
              <a:t>functions</a:t>
            </a:r>
            <a:r>
              <a:rPr lang="en-US"/>
              <a:t> (AKA, </a:t>
            </a:r>
            <a:r>
              <a:rPr b="1" lang="en-US"/>
              <a:t>methods</a:t>
            </a:r>
            <a:r>
              <a:rPr lang="en-US"/>
              <a:t>)</a:t>
            </a:r>
            <a:endParaRPr/>
          </a:p>
          <a:p>
            <a:pPr indent="-171450" lvl="0" marL="171450" rtl="0" algn="l">
              <a:lnSpc>
                <a:spcPct val="90000"/>
              </a:lnSpc>
              <a:spcBef>
                <a:spcPts val="0"/>
              </a:spcBef>
              <a:spcAft>
                <a:spcPts val="0"/>
              </a:spcAft>
              <a:buSzPts val="1800"/>
              <a:buChar char="▸"/>
            </a:pPr>
            <a:r>
              <a:rPr lang="en-US"/>
              <a:t>An </a:t>
            </a:r>
            <a:r>
              <a:rPr b="1" lang="en-US"/>
              <a:t>object</a:t>
            </a:r>
            <a:r>
              <a:rPr lang="en-US"/>
              <a:t> is an “instance” of a class</a:t>
            </a:r>
            <a:endParaRPr/>
          </a:p>
          <a:p>
            <a:pPr indent="-171450" lvl="1" marL="514350" rtl="0" algn="l">
              <a:lnSpc>
                <a:spcPct val="90000"/>
              </a:lnSpc>
              <a:spcBef>
                <a:spcPts val="0"/>
              </a:spcBef>
              <a:spcAft>
                <a:spcPts val="0"/>
              </a:spcAft>
              <a:buSzPts val="1800"/>
              <a:buChar char="-"/>
            </a:pPr>
            <a:r>
              <a:rPr lang="en-US"/>
              <a:t>A class is used as a </a:t>
            </a:r>
            <a:r>
              <a:rPr lang="en-US"/>
              <a:t>blueprint </a:t>
            </a:r>
            <a:r>
              <a:rPr lang="en-US"/>
              <a:t>for the allocation of actual specified data</a:t>
            </a:r>
            <a:endParaRPr/>
          </a:p>
          <a:p>
            <a:pPr indent="-171450" lvl="0" marL="171450" rtl="0" algn="l">
              <a:lnSpc>
                <a:spcPct val="90000"/>
              </a:lnSpc>
              <a:spcBef>
                <a:spcPts val="0"/>
              </a:spcBef>
              <a:spcAft>
                <a:spcPts val="0"/>
              </a:spcAft>
              <a:buSzPts val="1800"/>
              <a:buChar char="▸"/>
            </a:pPr>
            <a:r>
              <a:rPr lang="en-US"/>
              <a:t>A </a:t>
            </a:r>
            <a:r>
              <a:rPr b="1" lang="en-US"/>
              <a:t>constructor</a:t>
            </a:r>
            <a:r>
              <a:rPr lang="en-US"/>
              <a:t> is a method defined in a class that creates the object &amp; may initialize some of its properties</a:t>
            </a:r>
            <a:endParaRPr/>
          </a:p>
          <a:p>
            <a:pPr indent="-171450" lvl="0" marL="171450" rtl="0" algn="l">
              <a:lnSpc>
                <a:spcPct val="90000"/>
              </a:lnSpc>
              <a:spcBef>
                <a:spcPts val="0"/>
              </a:spcBef>
              <a:spcAft>
                <a:spcPts val="0"/>
              </a:spcAft>
              <a:buSzPts val="1800"/>
              <a:buChar char="▸"/>
            </a:pPr>
            <a:r>
              <a:rPr lang="en-US"/>
              <a:t>A </a:t>
            </a:r>
            <a:r>
              <a:rPr b="1" lang="en-US"/>
              <a:t>destructor</a:t>
            </a:r>
            <a:r>
              <a:rPr lang="en-US"/>
              <a:t> is a method defined in a class that destroys the object</a:t>
            </a:r>
            <a:endParaRPr/>
          </a:p>
          <a:p>
            <a:pPr indent="-171450" lvl="0" marL="171450" rtl="0" algn="l">
              <a:lnSpc>
                <a:spcPct val="90000"/>
              </a:lnSpc>
              <a:spcBef>
                <a:spcPts val="0"/>
              </a:spcBef>
              <a:spcAft>
                <a:spcPts val="0"/>
              </a:spcAft>
              <a:buSzPts val="1800"/>
              <a:buChar char="▸"/>
            </a:pPr>
            <a:r>
              <a:rPr lang="en-US"/>
              <a:t>A </a:t>
            </a:r>
            <a:r>
              <a:rPr b="1" lang="en-US"/>
              <a:t>getter</a:t>
            </a:r>
            <a:r>
              <a:rPr lang="en-US"/>
              <a:t> is a public method defined in a class that allows the programmer to access an object’s private properties when actually working with it</a:t>
            </a:r>
            <a:endParaRPr/>
          </a:p>
          <a:p>
            <a:pPr indent="-171450" lvl="0" marL="171450" rtl="0" algn="l">
              <a:lnSpc>
                <a:spcPct val="90000"/>
              </a:lnSpc>
              <a:spcBef>
                <a:spcPts val="0"/>
              </a:spcBef>
              <a:spcAft>
                <a:spcPts val="0"/>
              </a:spcAft>
              <a:buSzPts val="1800"/>
              <a:buChar char="▸"/>
            </a:pPr>
            <a:r>
              <a:rPr lang="en-US"/>
              <a:t>A </a:t>
            </a:r>
            <a:r>
              <a:rPr b="1" lang="en-US"/>
              <a:t>setter</a:t>
            </a:r>
            <a:r>
              <a:rPr lang="en-US"/>
              <a:t> is a public method defined in a class that allows the programmer to change an object’s private properties when actually working with it</a:t>
            </a:r>
            <a:endParaRPr/>
          </a:p>
        </p:txBody>
      </p:sp>
      <p:sp>
        <p:nvSpPr>
          <p:cNvPr id="297" name="Google Shape;297;p36"/>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98" name="Google Shape;298;p36"/>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Object Oriented Programming Refresher</a:t>
            </a:r>
            <a:endParaRPr/>
          </a:p>
        </p:txBody>
      </p:sp>
      <p:sp>
        <p:nvSpPr>
          <p:cNvPr id="299" name="Google Shape;299;p36"/>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Simple Refresher on Object Oriented Programming Concepts (1 of 2)</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A </a:t>
            </a:r>
            <a:r>
              <a:rPr b="1" lang="en-US"/>
              <a:t>public variable</a:t>
            </a:r>
            <a:r>
              <a:rPr lang="en-US"/>
              <a:t>/</a:t>
            </a:r>
            <a:r>
              <a:rPr b="1" lang="en-US"/>
              <a:t>method</a:t>
            </a:r>
            <a:r>
              <a:rPr lang="en-US"/>
              <a:t> of an object can be accessed freely throughout the application whenever that object is in scope</a:t>
            </a:r>
            <a:endParaRPr/>
          </a:p>
          <a:p>
            <a:pPr indent="-171450" lvl="0" marL="171450" rtl="0" algn="l">
              <a:lnSpc>
                <a:spcPct val="90000"/>
              </a:lnSpc>
              <a:spcBef>
                <a:spcPts val="0"/>
              </a:spcBef>
              <a:spcAft>
                <a:spcPts val="0"/>
              </a:spcAft>
              <a:buSzPts val="1800"/>
              <a:buChar char="▸"/>
            </a:pPr>
            <a:r>
              <a:rPr lang="en-US"/>
              <a:t>A </a:t>
            </a:r>
            <a:r>
              <a:rPr b="1" lang="en-US"/>
              <a:t>private variable</a:t>
            </a:r>
            <a:r>
              <a:rPr lang="en-US"/>
              <a:t>/</a:t>
            </a:r>
            <a:r>
              <a:rPr b="1" lang="en-US"/>
              <a:t>method</a:t>
            </a:r>
            <a:r>
              <a:rPr lang="en-US"/>
              <a:t> of an object can only be accessed within its class</a:t>
            </a:r>
            <a:endParaRPr/>
          </a:p>
          <a:p>
            <a:pPr indent="-171450" lvl="1" marL="514350" rtl="0" algn="l">
              <a:lnSpc>
                <a:spcPct val="90000"/>
              </a:lnSpc>
              <a:spcBef>
                <a:spcPts val="0"/>
              </a:spcBef>
              <a:spcAft>
                <a:spcPts val="0"/>
              </a:spcAft>
              <a:buSzPts val="1800"/>
              <a:buChar char="-"/>
            </a:pPr>
            <a:r>
              <a:rPr lang="en-US"/>
              <a:t>Part of the Object Oriented Programming philosophy dictates that variables, for the most part, should be declared as private, and only accessed through an object’s “interface”, or its methods</a:t>
            </a:r>
            <a:endParaRPr/>
          </a:p>
          <a:p>
            <a:pPr indent="-171450" lvl="0" marL="171450" rtl="0" algn="l">
              <a:lnSpc>
                <a:spcPct val="90000"/>
              </a:lnSpc>
              <a:spcBef>
                <a:spcPts val="0"/>
              </a:spcBef>
              <a:spcAft>
                <a:spcPts val="0"/>
              </a:spcAft>
              <a:buSzPts val="1800"/>
              <a:buChar char="▸"/>
            </a:pPr>
            <a:r>
              <a:rPr lang="en-US"/>
              <a:t>A </a:t>
            </a:r>
            <a:r>
              <a:rPr b="1" lang="en-US"/>
              <a:t>static variable/method</a:t>
            </a:r>
            <a:r>
              <a:rPr lang="en-US"/>
              <a:t> is a variable or method in a class to which all instances of that class share a common reference</a:t>
            </a:r>
            <a:endParaRPr/>
          </a:p>
          <a:p>
            <a:pPr indent="-171450" lvl="1" marL="514350" rtl="0" algn="l">
              <a:lnSpc>
                <a:spcPct val="90000"/>
              </a:lnSpc>
              <a:spcBef>
                <a:spcPts val="0"/>
              </a:spcBef>
              <a:spcAft>
                <a:spcPts val="0"/>
              </a:spcAft>
              <a:buSzPts val="1800"/>
              <a:buChar char="-"/>
            </a:pPr>
            <a:r>
              <a:rPr lang="en-US"/>
              <a:t>I like to think of static variables &amp; methods as being stored in the class itself, rather than the instances of that class</a:t>
            </a:r>
            <a:endParaRPr/>
          </a:p>
        </p:txBody>
      </p:sp>
      <p:sp>
        <p:nvSpPr>
          <p:cNvPr id="305" name="Google Shape;305;p37"/>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06" name="Google Shape;306;p37"/>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Object Oriented Programming Refresher</a:t>
            </a:r>
            <a:endParaRPr/>
          </a:p>
        </p:txBody>
      </p:sp>
      <p:sp>
        <p:nvSpPr>
          <p:cNvPr id="307" name="Google Shape;307;p37"/>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Simple Refresher on Object Oriented Programming Concepts (2 of 2)</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 type="subTitle"/>
          </p:nvPr>
        </p:nvSpPr>
        <p:spPr>
          <a:xfrm>
            <a:off x="628675" y="753250"/>
            <a:ext cx="6738000" cy="600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600"/>
              <a:buNone/>
            </a:pPr>
            <a:r>
              <a:rPr lang="en-US" sz="4000"/>
              <a:t>3D Graphics Workshop</a:t>
            </a:r>
            <a:endParaRPr sz="4000"/>
          </a:p>
        </p:txBody>
      </p:sp>
      <p:sp>
        <p:nvSpPr>
          <p:cNvPr id="161" name="Google Shape;161;p20"/>
          <p:cNvSpPr txBox="1"/>
          <p:nvPr>
            <p:ph idx="2" type="body"/>
          </p:nvPr>
        </p:nvSpPr>
        <p:spPr>
          <a:xfrm>
            <a:off x="628669" y="4399700"/>
            <a:ext cx="3403500" cy="297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665"/>
              <a:buNone/>
            </a:pPr>
            <a:r>
              <a:rPr lang="en-US" sz="1665"/>
              <a:t>2/4/2021</a:t>
            </a:r>
            <a:endParaRPr/>
          </a:p>
        </p:txBody>
      </p:sp>
      <p:pic>
        <p:nvPicPr>
          <p:cNvPr id="162" name="Google Shape;162;p20"/>
          <p:cNvPicPr preferRelativeResize="0"/>
          <p:nvPr/>
        </p:nvPicPr>
        <p:blipFill>
          <a:blip r:embed="rId3">
            <a:alphaModFix/>
          </a:blip>
          <a:stretch>
            <a:fillRect/>
          </a:stretch>
        </p:blipFill>
        <p:spPr>
          <a:xfrm>
            <a:off x="628675" y="1499531"/>
            <a:ext cx="3403445" cy="2569601"/>
          </a:xfrm>
          <a:prstGeom prst="rect">
            <a:avLst/>
          </a:prstGeom>
          <a:noFill/>
          <a:ln>
            <a:noFill/>
          </a:ln>
        </p:spPr>
      </p:pic>
      <p:sp>
        <p:nvSpPr>
          <p:cNvPr id="163" name="Google Shape;163;p20"/>
          <p:cNvSpPr txBox="1"/>
          <p:nvPr/>
        </p:nvSpPr>
        <p:spPr>
          <a:xfrm>
            <a:off x="679350" y="4069125"/>
            <a:ext cx="3403500" cy="1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latin typeface="Calibri"/>
                <a:ea typeface="Calibri"/>
                <a:cs typeface="Calibri"/>
                <a:sym typeface="Calibri"/>
              </a:rPr>
              <a:t>Image Source: </a:t>
            </a:r>
            <a:r>
              <a:rPr lang="en-US" sz="600" u="sng">
                <a:solidFill>
                  <a:schemeClr val="hlink"/>
                </a:solidFill>
                <a:latin typeface="Calibri"/>
                <a:ea typeface="Calibri"/>
                <a:cs typeface="Calibri"/>
                <a:sym typeface="Calibri"/>
                <a:hlinkClick r:id="rId4"/>
              </a:rPr>
              <a:t>https://www.computerhistory.org/revolution/computer-graphics-music-and-art/15/206</a:t>
            </a:r>
            <a:endParaRPr sz="600">
              <a:latin typeface="Calibri"/>
              <a:ea typeface="Calibri"/>
              <a:cs typeface="Calibri"/>
              <a:sym typeface="Calibri"/>
            </a:endParaRPr>
          </a:p>
        </p:txBody>
      </p:sp>
      <p:sp>
        <p:nvSpPr>
          <p:cNvPr id="164" name="Google Shape;164;p20"/>
          <p:cNvSpPr txBox="1"/>
          <p:nvPr>
            <p:ph idx="1" type="subTitle"/>
          </p:nvPr>
        </p:nvSpPr>
        <p:spPr>
          <a:xfrm>
            <a:off x="4145075" y="3214875"/>
            <a:ext cx="3403500" cy="825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600"/>
              <a:buNone/>
            </a:pPr>
            <a:r>
              <a:rPr lang="en-US"/>
              <a:t>Led by</a:t>
            </a:r>
            <a:endParaRPr/>
          </a:p>
          <a:p>
            <a:pPr indent="0" lvl="0" marL="0" rtl="0" algn="l">
              <a:lnSpc>
                <a:spcPct val="90000"/>
              </a:lnSpc>
              <a:spcBef>
                <a:spcPts val="0"/>
              </a:spcBef>
              <a:spcAft>
                <a:spcPts val="0"/>
              </a:spcAft>
              <a:buSzPts val="2600"/>
              <a:buNone/>
            </a:pPr>
            <a:r>
              <a:rPr lang="en-US" sz="4000"/>
              <a:t>Ethan Balcik</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UML is not a programming language, but it is a standard way to visualize complex object-oriented programs</a:t>
            </a:r>
            <a:endParaRPr/>
          </a:p>
          <a:p>
            <a:pPr indent="-171450" lvl="0" marL="171450" rtl="0" algn="l">
              <a:lnSpc>
                <a:spcPct val="90000"/>
              </a:lnSpc>
              <a:spcBef>
                <a:spcPts val="0"/>
              </a:spcBef>
              <a:spcAft>
                <a:spcPts val="0"/>
              </a:spcAft>
              <a:buSzPts val="1800"/>
              <a:buChar char="▸"/>
            </a:pPr>
            <a:r>
              <a:rPr lang="en-US"/>
              <a:t>It communicates how classes and objects interact at a higher level than is easily </a:t>
            </a:r>
            <a:r>
              <a:rPr lang="en-US"/>
              <a:t>detectable</a:t>
            </a:r>
            <a:r>
              <a:rPr lang="en-US"/>
              <a:t> when analyzing source code alone</a:t>
            </a:r>
            <a:endParaRPr/>
          </a:p>
          <a:p>
            <a:pPr indent="-171450" lvl="0" marL="171450" rtl="0" algn="l">
              <a:lnSpc>
                <a:spcPct val="90000"/>
              </a:lnSpc>
              <a:spcBef>
                <a:spcPts val="0"/>
              </a:spcBef>
              <a:spcAft>
                <a:spcPts val="0"/>
              </a:spcAft>
              <a:buSzPts val="1800"/>
              <a:buChar char="▸"/>
            </a:pPr>
            <a:r>
              <a:rPr lang="en-US"/>
              <a:t>In UML, classes &amp; objects are represented as boxes, and relationships between classes are represented as arrows</a:t>
            </a:r>
            <a:endParaRPr/>
          </a:p>
          <a:p>
            <a:pPr indent="-171450" lvl="0" marL="171450" rtl="0" algn="l">
              <a:lnSpc>
                <a:spcPct val="90000"/>
              </a:lnSpc>
              <a:spcBef>
                <a:spcPts val="0"/>
              </a:spcBef>
              <a:spcAft>
                <a:spcPts val="0"/>
              </a:spcAft>
              <a:buSzPts val="1800"/>
              <a:buChar char="▸"/>
            </a:pPr>
            <a:r>
              <a:rPr lang="en-US"/>
              <a:t>We will analyze what an Object-Oriented approach to writing a graphics engine might look like using a UML diagram</a:t>
            </a:r>
            <a:endParaRPr/>
          </a:p>
        </p:txBody>
      </p:sp>
      <p:sp>
        <p:nvSpPr>
          <p:cNvPr id="313" name="Google Shape;313;p38"/>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14" name="Google Shape;314;p38"/>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Unified Modelling Language (UML)</a:t>
            </a:r>
            <a:endParaRPr/>
          </a:p>
        </p:txBody>
      </p:sp>
      <p:sp>
        <p:nvSpPr>
          <p:cNvPr id="315" name="Google Shape;315;p38"/>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The Industry Standard for Visualizing an Object-Oriented Program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21" name="Google Shape;321;p39"/>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An Object-Oriented Graphics Engine</a:t>
            </a:r>
            <a:endParaRPr/>
          </a:p>
        </p:txBody>
      </p:sp>
      <p:sp>
        <p:nvSpPr>
          <p:cNvPr id="322" name="Google Shape;322;p39"/>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Example of an Object-Oriented Graphics Engine Visualized Using UML</a:t>
            </a:r>
            <a:endParaRPr/>
          </a:p>
        </p:txBody>
      </p:sp>
      <p:pic>
        <p:nvPicPr>
          <p:cNvPr id="323" name="Google Shape;323;p39"/>
          <p:cNvPicPr preferRelativeResize="0"/>
          <p:nvPr/>
        </p:nvPicPr>
        <p:blipFill>
          <a:blip r:embed="rId3">
            <a:alphaModFix/>
          </a:blip>
          <a:stretch>
            <a:fillRect/>
          </a:stretch>
        </p:blipFill>
        <p:spPr>
          <a:xfrm>
            <a:off x="628650" y="1259950"/>
            <a:ext cx="5055511" cy="3522625"/>
          </a:xfrm>
          <a:prstGeom prst="rect">
            <a:avLst/>
          </a:prstGeom>
          <a:noFill/>
          <a:ln>
            <a:noFill/>
          </a:ln>
        </p:spPr>
      </p:pic>
      <p:sp>
        <p:nvSpPr>
          <p:cNvPr id="324" name="Google Shape;324;p39"/>
          <p:cNvSpPr txBox="1"/>
          <p:nvPr>
            <p:ph idx="1" type="body"/>
          </p:nvPr>
        </p:nvSpPr>
        <p:spPr>
          <a:xfrm>
            <a:off x="5908650" y="2013116"/>
            <a:ext cx="3087600" cy="2016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 = private</a:t>
            </a:r>
            <a:endParaRPr/>
          </a:p>
          <a:p>
            <a:pPr indent="-171450" lvl="0" marL="171450" rtl="0" algn="l">
              <a:lnSpc>
                <a:spcPct val="90000"/>
              </a:lnSpc>
              <a:spcBef>
                <a:spcPts val="0"/>
              </a:spcBef>
              <a:spcAft>
                <a:spcPts val="0"/>
              </a:spcAft>
              <a:buSzPts val="1800"/>
              <a:buChar char="▸"/>
            </a:pPr>
            <a:r>
              <a:rPr lang="en-US"/>
              <a:t>‘+’ = public</a:t>
            </a:r>
            <a:endParaRPr/>
          </a:p>
          <a:p>
            <a:pPr indent="-171450" lvl="0" marL="171450" rtl="0" algn="l">
              <a:lnSpc>
                <a:spcPct val="90000"/>
              </a:lnSpc>
              <a:spcBef>
                <a:spcPts val="0"/>
              </a:spcBef>
              <a:spcAft>
                <a:spcPts val="0"/>
              </a:spcAft>
              <a:buSzPts val="1800"/>
              <a:buChar char="▸"/>
            </a:pPr>
            <a:r>
              <a:rPr lang="en-US"/>
              <a:t>Boxes with attributes = classes</a:t>
            </a:r>
            <a:endParaRPr/>
          </a:p>
          <a:p>
            <a:pPr indent="-171450" lvl="1" marL="514350" rtl="0" algn="l">
              <a:lnSpc>
                <a:spcPct val="90000"/>
              </a:lnSpc>
              <a:spcBef>
                <a:spcPts val="0"/>
              </a:spcBef>
              <a:spcAft>
                <a:spcPts val="0"/>
              </a:spcAft>
              <a:buSzPts val="1800"/>
              <a:buChar char="-"/>
            </a:pPr>
            <a:r>
              <a:rPr lang="en-US"/>
              <a:t>Main technically isn’t a class, but it helps to visualize it as such</a:t>
            </a:r>
            <a:endParaRPr/>
          </a:p>
          <a:p>
            <a:pPr indent="-171450" lvl="0" marL="171450" rtl="0" algn="l">
              <a:lnSpc>
                <a:spcPct val="90000"/>
              </a:lnSpc>
              <a:spcBef>
                <a:spcPts val="0"/>
              </a:spcBef>
              <a:spcAft>
                <a:spcPts val="0"/>
              </a:spcAft>
              <a:buSzPts val="1800"/>
              <a:buChar char="▸"/>
            </a:pPr>
            <a:r>
              <a:rPr lang="en-US"/>
              <a:t>Boxes with no attributes = objects &amp; other data</a:t>
            </a:r>
            <a:endParaRPr/>
          </a:p>
          <a:p>
            <a:pPr indent="-171450" lvl="0" marL="171450" rtl="0" algn="l">
              <a:lnSpc>
                <a:spcPct val="90000"/>
              </a:lnSpc>
              <a:spcBef>
                <a:spcPts val="0"/>
              </a:spcBef>
              <a:spcAft>
                <a:spcPts val="0"/>
              </a:spcAft>
              <a:buSzPts val="1800"/>
              <a:buChar char="▸"/>
            </a:pPr>
            <a:r>
              <a:rPr lang="en-US"/>
              <a:t>Arrows = relationships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30" name="Google Shape;330;p40"/>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Analyzing the Source Code</a:t>
            </a:r>
            <a:endParaRPr/>
          </a:p>
        </p:txBody>
      </p:sp>
      <p:sp>
        <p:nvSpPr>
          <p:cNvPr id="331" name="Google Shape;331;p40"/>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The Main Loop</a:t>
            </a:r>
            <a:endParaRPr/>
          </a:p>
        </p:txBody>
      </p:sp>
      <p:pic>
        <p:nvPicPr>
          <p:cNvPr id="332" name="Google Shape;332;p40"/>
          <p:cNvPicPr preferRelativeResize="0"/>
          <p:nvPr/>
        </p:nvPicPr>
        <p:blipFill>
          <a:blip r:embed="rId3">
            <a:alphaModFix/>
          </a:blip>
          <a:stretch>
            <a:fillRect/>
          </a:stretch>
        </p:blipFill>
        <p:spPr>
          <a:xfrm>
            <a:off x="628650" y="1259951"/>
            <a:ext cx="5717036" cy="3522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38" name="Google Shape;338;p41"/>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Analyzing the Source Code</a:t>
            </a:r>
            <a:endParaRPr/>
          </a:p>
        </p:txBody>
      </p:sp>
      <p:sp>
        <p:nvSpPr>
          <p:cNvPr id="339" name="Google Shape;339;p41"/>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What Does Our Mesh Look Like?</a:t>
            </a:r>
            <a:endParaRPr/>
          </a:p>
        </p:txBody>
      </p:sp>
      <p:pic>
        <p:nvPicPr>
          <p:cNvPr id="340" name="Google Shape;340;p41"/>
          <p:cNvPicPr preferRelativeResize="0"/>
          <p:nvPr/>
        </p:nvPicPr>
        <p:blipFill>
          <a:blip r:embed="rId3">
            <a:alphaModFix/>
          </a:blip>
          <a:stretch>
            <a:fillRect/>
          </a:stretch>
        </p:blipFill>
        <p:spPr>
          <a:xfrm>
            <a:off x="688145" y="1353062"/>
            <a:ext cx="6286500" cy="2543175"/>
          </a:xfrm>
          <a:prstGeom prst="rect">
            <a:avLst/>
          </a:prstGeom>
          <a:noFill/>
          <a:ln>
            <a:noFill/>
          </a:ln>
        </p:spPr>
      </p:pic>
      <p:sp>
        <p:nvSpPr>
          <p:cNvPr id="341" name="Google Shape;341;p41"/>
          <p:cNvSpPr txBox="1"/>
          <p:nvPr>
            <p:ph idx="1" type="body"/>
          </p:nvPr>
        </p:nvSpPr>
        <p:spPr>
          <a:xfrm>
            <a:off x="688150" y="4048623"/>
            <a:ext cx="7192800" cy="3867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Ideally, meshes should be read in from files, not hardcoded</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ph idx="12" type="sldNum"/>
          </p:nvPr>
        </p:nvSpPr>
        <p:spPr>
          <a:xfrm>
            <a:off x="1004645" y="4825303"/>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47" name="Google Shape;347;p42"/>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Analyzing the Source Code</a:t>
            </a:r>
            <a:endParaRPr/>
          </a:p>
        </p:txBody>
      </p:sp>
      <p:sp>
        <p:nvSpPr>
          <p:cNvPr id="348" name="Google Shape;348;p42"/>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How Does Our Mesh Get Drawn to the Screen?</a:t>
            </a:r>
            <a:endParaRPr/>
          </a:p>
        </p:txBody>
      </p:sp>
      <p:pic>
        <p:nvPicPr>
          <p:cNvPr id="349" name="Google Shape;349;p42"/>
          <p:cNvPicPr preferRelativeResize="0"/>
          <p:nvPr/>
        </p:nvPicPr>
        <p:blipFill>
          <a:blip r:embed="rId3">
            <a:alphaModFix/>
          </a:blip>
          <a:stretch>
            <a:fillRect/>
          </a:stretch>
        </p:blipFill>
        <p:spPr>
          <a:xfrm>
            <a:off x="1411000" y="2826878"/>
            <a:ext cx="2956700" cy="1405175"/>
          </a:xfrm>
          <a:prstGeom prst="rect">
            <a:avLst/>
          </a:prstGeom>
          <a:noFill/>
          <a:ln>
            <a:noFill/>
          </a:ln>
        </p:spPr>
      </p:pic>
      <p:pic>
        <p:nvPicPr>
          <p:cNvPr id="350" name="Google Shape;350;p42"/>
          <p:cNvPicPr preferRelativeResize="0"/>
          <p:nvPr/>
        </p:nvPicPr>
        <p:blipFill>
          <a:blip r:embed="rId4">
            <a:alphaModFix/>
          </a:blip>
          <a:stretch>
            <a:fillRect/>
          </a:stretch>
        </p:blipFill>
        <p:spPr>
          <a:xfrm>
            <a:off x="1411000" y="1302678"/>
            <a:ext cx="4677551" cy="1137995"/>
          </a:xfrm>
          <a:prstGeom prst="rect">
            <a:avLst/>
          </a:prstGeom>
          <a:noFill/>
          <a:ln>
            <a:noFill/>
          </a:ln>
        </p:spPr>
      </p:pic>
      <p:pic>
        <p:nvPicPr>
          <p:cNvPr id="351" name="Google Shape;351;p42"/>
          <p:cNvPicPr preferRelativeResize="0"/>
          <p:nvPr/>
        </p:nvPicPr>
        <p:blipFill>
          <a:blip r:embed="rId5">
            <a:alphaModFix/>
          </a:blip>
          <a:stretch>
            <a:fillRect/>
          </a:stretch>
        </p:blipFill>
        <p:spPr>
          <a:xfrm>
            <a:off x="5230425" y="2727014"/>
            <a:ext cx="3878525" cy="1604900"/>
          </a:xfrm>
          <a:prstGeom prst="rect">
            <a:avLst/>
          </a:prstGeom>
          <a:noFill/>
          <a:ln>
            <a:noFill/>
          </a:ln>
        </p:spPr>
      </p:pic>
      <p:cxnSp>
        <p:nvCxnSpPr>
          <p:cNvPr id="352" name="Google Shape;352;p42"/>
          <p:cNvCxnSpPr>
            <a:stCxn id="349" idx="3"/>
            <a:endCxn id="351" idx="1"/>
          </p:cNvCxnSpPr>
          <p:nvPr/>
        </p:nvCxnSpPr>
        <p:spPr>
          <a:xfrm>
            <a:off x="4367700" y="3529465"/>
            <a:ext cx="862800" cy="0"/>
          </a:xfrm>
          <a:prstGeom prst="straightConnector1">
            <a:avLst/>
          </a:prstGeom>
          <a:noFill/>
          <a:ln cap="flat" cmpd="sng" w="9525">
            <a:solidFill>
              <a:schemeClr val="dk2"/>
            </a:solidFill>
            <a:prstDash val="solid"/>
            <a:round/>
            <a:headEnd len="med" w="med" type="none"/>
            <a:tailEnd len="med" w="med" type="triangle"/>
          </a:ln>
        </p:spPr>
      </p:cxnSp>
      <p:cxnSp>
        <p:nvCxnSpPr>
          <p:cNvPr id="353" name="Google Shape;353;p42"/>
          <p:cNvCxnSpPr>
            <a:stCxn id="350" idx="3"/>
            <a:endCxn id="351" idx="0"/>
          </p:cNvCxnSpPr>
          <p:nvPr/>
        </p:nvCxnSpPr>
        <p:spPr>
          <a:xfrm>
            <a:off x="6088551" y="1871675"/>
            <a:ext cx="1081200" cy="855300"/>
          </a:xfrm>
          <a:prstGeom prst="straightConnector1">
            <a:avLst/>
          </a:prstGeom>
          <a:noFill/>
          <a:ln cap="flat" cmpd="sng" w="9525">
            <a:solidFill>
              <a:schemeClr val="dk2"/>
            </a:solidFill>
            <a:prstDash val="solid"/>
            <a:round/>
            <a:headEnd len="med" w="med" type="none"/>
            <a:tailEnd len="med" w="med" type="triangle"/>
          </a:ln>
        </p:spPr>
      </p:cxnSp>
      <p:sp>
        <p:nvSpPr>
          <p:cNvPr id="354" name="Google Shape;354;p42"/>
          <p:cNvSpPr txBox="1"/>
          <p:nvPr/>
        </p:nvSpPr>
        <p:spPr>
          <a:xfrm>
            <a:off x="1411000" y="2348950"/>
            <a:ext cx="8628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Shader.cpp</a:t>
            </a:r>
            <a:endParaRPr sz="900">
              <a:latin typeface="Calibri"/>
              <a:ea typeface="Calibri"/>
              <a:cs typeface="Calibri"/>
              <a:sym typeface="Calibri"/>
            </a:endParaRPr>
          </a:p>
        </p:txBody>
      </p:sp>
      <p:sp>
        <p:nvSpPr>
          <p:cNvPr id="355" name="Google Shape;355;p42"/>
          <p:cNvSpPr txBox="1"/>
          <p:nvPr/>
        </p:nvSpPr>
        <p:spPr>
          <a:xfrm>
            <a:off x="1411000" y="4164800"/>
            <a:ext cx="440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Mesh.cpp</a:t>
            </a:r>
            <a:endParaRPr sz="900">
              <a:latin typeface="Calibri"/>
              <a:ea typeface="Calibri"/>
              <a:cs typeface="Calibri"/>
              <a:sym typeface="Calibri"/>
            </a:endParaRPr>
          </a:p>
        </p:txBody>
      </p:sp>
      <p:sp>
        <p:nvSpPr>
          <p:cNvPr id="356" name="Google Shape;356;p42"/>
          <p:cNvSpPr txBox="1"/>
          <p:nvPr/>
        </p:nvSpPr>
        <p:spPr>
          <a:xfrm>
            <a:off x="5269525" y="4271775"/>
            <a:ext cx="440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VertexShader.vs</a:t>
            </a:r>
            <a:endParaRPr sz="900">
              <a:latin typeface="Calibri"/>
              <a:ea typeface="Calibri"/>
              <a:cs typeface="Calibri"/>
              <a:sym typeface="Calibri"/>
            </a:endParaRPr>
          </a:p>
        </p:txBody>
      </p:sp>
      <p:sp>
        <p:nvSpPr>
          <p:cNvPr id="357" name="Google Shape;357;p42"/>
          <p:cNvSpPr txBox="1"/>
          <p:nvPr/>
        </p:nvSpPr>
        <p:spPr>
          <a:xfrm rot="2307386">
            <a:off x="6308938" y="1841505"/>
            <a:ext cx="1016370" cy="3589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Transform &amp; Projection Matrix Uniform Variable</a:t>
            </a:r>
            <a:endParaRPr sz="900">
              <a:latin typeface="Calibri"/>
              <a:ea typeface="Calibri"/>
              <a:cs typeface="Calibri"/>
              <a:sym typeface="Calibri"/>
            </a:endParaRPr>
          </a:p>
        </p:txBody>
      </p:sp>
      <p:sp>
        <p:nvSpPr>
          <p:cNvPr id="358" name="Google Shape;358;p42"/>
          <p:cNvSpPr txBox="1"/>
          <p:nvPr/>
        </p:nvSpPr>
        <p:spPr>
          <a:xfrm>
            <a:off x="628650" y="1022050"/>
            <a:ext cx="443400" cy="3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0">
                <a:latin typeface="Calibri"/>
                <a:ea typeface="Calibri"/>
                <a:cs typeface="Calibri"/>
                <a:sym typeface="Calibri"/>
              </a:rPr>
              <a:t>{</a:t>
            </a:r>
            <a:endParaRPr sz="20000">
              <a:latin typeface="Calibri"/>
              <a:ea typeface="Calibri"/>
              <a:cs typeface="Calibri"/>
              <a:sym typeface="Calibri"/>
            </a:endParaRPr>
          </a:p>
        </p:txBody>
      </p:sp>
      <p:sp>
        <p:nvSpPr>
          <p:cNvPr id="359" name="Google Shape;359;p42"/>
          <p:cNvSpPr txBox="1"/>
          <p:nvPr/>
        </p:nvSpPr>
        <p:spPr>
          <a:xfrm>
            <a:off x="53500" y="2582750"/>
            <a:ext cx="862800" cy="5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alibri"/>
                <a:ea typeface="Calibri"/>
                <a:cs typeface="Calibri"/>
                <a:sym typeface="Calibri"/>
              </a:rPr>
              <a:t>Happen Sequentially in Main Loop</a:t>
            </a:r>
            <a:endParaRPr sz="900">
              <a:latin typeface="Calibri"/>
              <a:ea typeface="Calibri"/>
              <a:cs typeface="Calibri"/>
              <a:sym typeface="Calibri"/>
            </a:endParaRPr>
          </a:p>
        </p:txBody>
      </p:sp>
      <p:sp>
        <p:nvSpPr>
          <p:cNvPr id="360" name="Google Shape;360;p42"/>
          <p:cNvSpPr txBox="1"/>
          <p:nvPr/>
        </p:nvSpPr>
        <p:spPr>
          <a:xfrm>
            <a:off x="4577363" y="3261869"/>
            <a:ext cx="4434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Calls</a:t>
            </a:r>
            <a:endParaRPr sz="9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66" name="Google Shape;366;p43"/>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Analyzing the Source Code</a:t>
            </a:r>
            <a:endParaRPr/>
          </a:p>
        </p:txBody>
      </p:sp>
      <p:sp>
        <p:nvSpPr>
          <p:cNvPr id="367" name="Google Shape;367;p43"/>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a:t>How Does Our Mesh Get Colored?</a:t>
            </a:r>
            <a:endParaRPr/>
          </a:p>
        </p:txBody>
      </p:sp>
      <p:pic>
        <p:nvPicPr>
          <p:cNvPr id="368" name="Google Shape;368;p43"/>
          <p:cNvPicPr preferRelativeResize="0"/>
          <p:nvPr/>
        </p:nvPicPr>
        <p:blipFill>
          <a:blip r:embed="rId3">
            <a:alphaModFix/>
          </a:blip>
          <a:stretch>
            <a:fillRect/>
          </a:stretch>
        </p:blipFill>
        <p:spPr>
          <a:xfrm>
            <a:off x="1365750" y="3022374"/>
            <a:ext cx="6208000" cy="1492700"/>
          </a:xfrm>
          <a:prstGeom prst="rect">
            <a:avLst/>
          </a:prstGeom>
          <a:noFill/>
          <a:ln>
            <a:noFill/>
          </a:ln>
        </p:spPr>
      </p:pic>
      <p:pic>
        <p:nvPicPr>
          <p:cNvPr id="369" name="Google Shape;369;p43"/>
          <p:cNvPicPr preferRelativeResize="0"/>
          <p:nvPr/>
        </p:nvPicPr>
        <p:blipFill>
          <a:blip r:embed="rId4">
            <a:alphaModFix/>
          </a:blip>
          <a:stretch>
            <a:fillRect/>
          </a:stretch>
        </p:blipFill>
        <p:spPr>
          <a:xfrm>
            <a:off x="1365745" y="1217625"/>
            <a:ext cx="2696851" cy="1115950"/>
          </a:xfrm>
          <a:prstGeom prst="rect">
            <a:avLst/>
          </a:prstGeom>
          <a:noFill/>
          <a:ln>
            <a:noFill/>
          </a:ln>
        </p:spPr>
      </p:pic>
      <p:cxnSp>
        <p:nvCxnSpPr>
          <p:cNvPr id="370" name="Google Shape;370;p43"/>
          <p:cNvCxnSpPr>
            <a:stCxn id="369" idx="2"/>
          </p:cNvCxnSpPr>
          <p:nvPr/>
        </p:nvCxnSpPr>
        <p:spPr>
          <a:xfrm>
            <a:off x="2714170" y="2333575"/>
            <a:ext cx="939900" cy="703200"/>
          </a:xfrm>
          <a:prstGeom prst="straightConnector1">
            <a:avLst/>
          </a:prstGeom>
          <a:noFill/>
          <a:ln cap="flat" cmpd="sng" w="9525">
            <a:solidFill>
              <a:schemeClr val="dk2"/>
            </a:solidFill>
            <a:prstDash val="solid"/>
            <a:round/>
            <a:headEnd len="med" w="med" type="none"/>
            <a:tailEnd len="med" w="med" type="triangle"/>
          </a:ln>
        </p:spPr>
      </p:cxnSp>
      <p:cxnSp>
        <p:nvCxnSpPr>
          <p:cNvPr id="371" name="Google Shape;371;p43"/>
          <p:cNvCxnSpPr>
            <a:stCxn id="372" idx="2"/>
          </p:cNvCxnSpPr>
          <p:nvPr/>
        </p:nvCxnSpPr>
        <p:spPr>
          <a:xfrm flipH="1">
            <a:off x="6030826" y="2222675"/>
            <a:ext cx="976800" cy="8217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43"/>
          <p:cNvSpPr txBox="1"/>
          <p:nvPr/>
        </p:nvSpPr>
        <p:spPr>
          <a:xfrm>
            <a:off x="1365750" y="4450700"/>
            <a:ext cx="44022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FragmentShader.fs</a:t>
            </a:r>
            <a:endParaRPr sz="900">
              <a:latin typeface="Calibri"/>
              <a:ea typeface="Calibri"/>
              <a:cs typeface="Calibri"/>
              <a:sym typeface="Calibri"/>
            </a:endParaRPr>
          </a:p>
        </p:txBody>
      </p:sp>
      <p:sp>
        <p:nvSpPr>
          <p:cNvPr id="374" name="Google Shape;374;p43"/>
          <p:cNvSpPr txBox="1"/>
          <p:nvPr/>
        </p:nvSpPr>
        <p:spPr>
          <a:xfrm>
            <a:off x="4871250" y="2135025"/>
            <a:ext cx="862800" cy="2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Shader.cpp</a:t>
            </a:r>
            <a:endParaRPr sz="900">
              <a:latin typeface="Calibri"/>
              <a:ea typeface="Calibri"/>
              <a:cs typeface="Calibri"/>
              <a:sym typeface="Calibri"/>
            </a:endParaRPr>
          </a:p>
        </p:txBody>
      </p:sp>
      <p:sp>
        <p:nvSpPr>
          <p:cNvPr id="375" name="Google Shape;375;p43"/>
          <p:cNvSpPr txBox="1"/>
          <p:nvPr/>
        </p:nvSpPr>
        <p:spPr>
          <a:xfrm>
            <a:off x="1365750" y="2272625"/>
            <a:ext cx="1435800" cy="5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VertexShader.vs</a:t>
            </a:r>
            <a:endParaRPr sz="900">
              <a:latin typeface="Calibri"/>
              <a:ea typeface="Calibri"/>
              <a:cs typeface="Calibri"/>
              <a:sym typeface="Calibri"/>
            </a:endParaRPr>
          </a:p>
        </p:txBody>
      </p:sp>
      <p:sp>
        <p:nvSpPr>
          <p:cNvPr id="376" name="Google Shape;376;p43"/>
          <p:cNvSpPr txBox="1"/>
          <p:nvPr/>
        </p:nvSpPr>
        <p:spPr>
          <a:xfrm rot="2343486">
            <a:off x="2910729" y="2474906"/>
            <a:ext cx="862709" cy="28664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alibri"/>
                <a:ea typeface="Calibri"/>
                <a:cs typeface="Calibri"/>
                <a:sym typeface="Calibri"/>
              </a:rPr>
              <a:t>Vertex Stream</a:t>
            </a:r>
            <a:endParaRPr sz="900">
              <a:latin typeface="Calibri"/>
              <a:ea typeface="Calibri"/>
              <a:cs typeface="Calibri"/>
              <a:sym typeface="Calibri"/>
            </a:endParaRPr>
          </a:p>
        </p:txBody>
      </p:sp>
      <p:pic>
        <p:nvPicPr>
          <p:cNvPr id="372" name="Google Shape;372;p43"/>
          <p:cNvPicPr preferRelativeResize="0"/>
          <p:nvPr/>
        </p:nvPicPr>
        <p:blipFill>
          <a:blip r:embed="rId5">
            <a:alphaModFix/>
          </a:blip>
          <a:stretch>
            <a:fillRect/>
          </a:stretch>
        </p:blipFill>
        <p:spPr>
          <a:xfrm>
            <a:off x="4871245" y="1413187"/>
            <a:ext cx="4272762" cy="809488"/>
          </a:xfrm>
          <a:prstGeom prst="rect">
            <a:avLst/>
          </a:prstGeom>
          <a:noFill/>
          <a:ln>
            <a:noFill/>
          </a:ln>
        </p:spPr>
      </p:pic>
      <p:sp>
        <p:nvSpPr>
          <p:cNvPr id="377" name="Google Shape;377;p43"/>
          <p:cNvSpPr txBox="1"/>
          <p:nvPr/>
        </p:nvSpPr>
        <p:spPr>
          <a:xfrm rot="-2381127">
            <a:off x="5677905" y="2386147"/>
            <a:ext cx="1575702" cy="28654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latin typeface="Calibri"/>
                <a:ea typeface="Calibri"/>
                <a:cs typeface="Calibri"/>
                <a:sym typeface="Calibri"/>
              </a:rPr>
              <a:t>Resolution Uniform Variable</a:t>
            </a:r>
            <a:endParaRPr sz="800">
              <a:latin typeface="Calibri"/>
              <a:ea typeface="Calibri"/>
              <a:cs typeface="Calibri"/>
              <a:sym typeface="Calibri"/>
            </a:endParaRPr>
          </a:p>
        </p:txBody>
      </p:sp>
      <p:sp>
        <p:nvSpPr>
          <p:cNvPr id="378" name="Google Shape;378;p43"/>
          <p:cNvSpPr txBox="1"/>
          <p:nvPr/>
        </p:nvSpPr>
        <p:spPr>
          <a:xfrm>
            <a:off x="628650" y="1022050"/>
            <a:ext cx="443400" cy="32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0">
                <a:solidFill>
                  <a:srgbClr val="004578"/>
                </a:solidFill>
                <a:latin typeface="Calibri"/>
                <a:ea typeface="Calibri"/>
                <a:cs typeface="Calibri"/>
                <a:sym typeface="Calibri"/>
              </a:rPr>
              <a:t>{</a:t>
            </a:r>
            <a:endParaRPr sz="20000">
              <a:solidFill>
                <a:srgbClr val="004578"/>
              </a:solidFill>
              <a:latin typeface="Calibri"/>
              <a:ea typeface="Calibri"/>
              <a:cs typeface="Calibri"/>
              <a:sym typeface="Calibri"/>
            </a:endParaRPr>
          </a:p>
        </p:txBody>
      </p:sp>
      <p:sp>
        <p:nvSpPr>
          <p:cNvPr id="379" name="Google Shape;379;p43"/>
          <p:cNvSpPr txBox="1"/>
          <p:nvPr/>
        </p:nvSpPr>
        <p:spPr>
          <a:xfrm>
            <a:off x="53500" y="2501463"/>
            <a:ext cx="862800" cy="6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alibri"/>
                <a:ea typeface="Calibri"/>
                <a:cs typeface="Calibri"/>
                <a:sym typeface="Calibri"/>
              </a:rPr>
              <a:t>Happen Sequentially in OpenGL Pipeline</a:t>
            </a:r>
            <a:endParaRPr sz="9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85" name="Google Shape;385;p44"/>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The Result</a:t>
            </a:r>
            <a:endParaRPr/>
          </a:p>
        </p:txBody>
      </p:sp>
      <p:sp>
        <p:nvSpPr>
          <p:cNvPr id="386" name="Google Shape;386;p44"/>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What Does It Look Like?</a:t>
            </a:r>
            <a:endParaRPr/>
          </a:p>
        </p:txBody>
      </p:sp>
      <p:pic>
        <p:nvPicPr>
          <p:cNvPr id="387" name="Google Shape;387;p44"/>
          <p:cNvPicPr preferRelativeResize="0"/>
          <p:nvPr/>
        </p:nvPicPr>
        <p:blipFill rotWithShape="1">
          <a:blip r:embed="rId3">
            <a:alphaModFix/>
          </a:blip>
          <a:srcRect b="0" l="0" r="0" t="0"/>
          <a:stretch/>
        </p:blipFill>
        <p:spPr>
          <a:xfrm>
            <a:off x="628650" y="1200550"/>
            <a:ext cx="4558901" cy="3638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5"/>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b="1" lang="en-US"/>
              <a:t>Goal</a:t>
            </a:r>
            <a:r>
              <a:rPr lang="en-US"/>
              <a:t>: Use mouse input to rotate the camera</a:t>
            </a:r>
            <a:endParaRPr/>
          </a:p>
          <a:p>
            <a:pPr indent="-171450" lvl="1" marL="514350" rtl="0" algn="l">
              <a:lnSpc>
                <a:spcPct val="90000"/>
              </a:lnSpc>
              <a:spcBef>
                <a:spcPts val="0"/>
              </a:spcBef>
              <a:spcAft>
                <a:spcPts val="0"/>
              </a:spcAft>
              <a:buSzPts val="1800"/>
              <a:buChar char="-"/>
            </a:pPr>
            <a:r>
              <a:rPr lang="en-US"/>
              <a:t>Intuitively, this might be called “looking around”</a:t>
            </a:r>
            <a:endParaRPr/>
          </a:p>
          <a:p>
            <a:pPr indent="-171450" lvl="0" marL="171450" rtl="0" algn="l">
              <a:lnSpc>
                <a:spcPct val="90000"/>
              </a:lnSpc>
              <a:spcBef>
                <a:spcPts val="0"/>
              </a:spcBef>
              <a:spcAft>
                <a:spcPts val="0"/>
              </a:spcAft>
              <a:buSzPts val="1800"/>
              <a:buChar char="▸"/>
            </a:pPr>
            <a:r>
              <a:rPr lang="en-US"/>
              <a:t>Important collaborators in this process</a:t>
            </a:r>
            <a:endParaRPr/>
          </a:p>
          <a:p>
            <a:pPr indent="-171450" lvl="1" marL="514350" rtl="0" algn="l">
              <a:lnSpc>
                <a:spcPct val="90000"/>
              </a:lnSpc>
              <a:spcBef>
                <a:spcPts val="0"/>
              </a:spcBef>
              <a:spcAft>
                <a:spcPts val="0"/>
              </a:spcAft>
              <a:buSzPts val="1800"/>
              <a:buChar char="-"/>
            </a:pPr>
            <a:r>
              <a:rPr lang="en-US"/>
              <a:t>Mouse x-coordinate, Mouse y-coordinate, Window aspect ratio, Camera up-vector, Camera forward-vector, Camera view projection</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ctr">
              <a:lnSpc>
                <a:spcPct val="90000"/>
              </a:lnSpc>
              <a:spcBef>
                <a:spcPts val="0"/>
              </a:spcBef>
              <a:spcAft>
                <a:spcPts val="0"/>
              </a:spcAft>
              <a:buNone/>
            </a:pPr>
            <a:r>
              <a:rPr lang="en-US"/>
              <a:t>Any Ideas?</a:t>
            </a:r>
            <a:endParaRPr/>
          </a:p>
        </p:txBody>
      </p:sp>
      <p:sp>
        <p:nvSpPr>
          <p:cNvPr id="393" name="Google Shape;393;p45"/>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394" name="Google Shape;394;p45"/>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395" name="Google Shape;395;p45"/>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Rotation Function (1 of 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6"/>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Rotation left &amp; right</a:t>
            </a:r>
            <a:endParaRPr/>
          </a:p>
          <a:p>
            <a:pPr indent="-171450" lvl="1" marL="514350" rtl="0" algn="l">
              <a:lnSpc>
                <a:spcPct val="90000"/>
              </a:lnSpc>
              <a:spcBef>
                <a:spcPts val="0"/>
              </a:spcBef>
              <a:spcAft>
                <a:spcPts val="0"/>
              </a:spcAft>
              <a:buSzPts val="1800"/>
              <a:buChar char="-"/>
            </a:pPr>
            <a:r>
              <a:rPr lang="en-US"/>
              <a:t>Forward vector ([0, 0, 1] by default) x &amp; z-coordinates “rotate” using trigonometric functions</a:t>
            </a:r>
            <a:endParaRPr/>
          </a:p>
          <a:p>
            <a:pPr indent="-171450" lvl="1" marL="514350" rtl="0" algn="l">
              <a:lnSpc>
                <a:spcPct val="90000"/>
              </a:lnSpc>
              <a:spcBef>
                <a:spcPts val="0"/>
              </a:spcBef>
              <a:spcAft>
                <a:spcPts val="0"/>
              </a:spcAft>
              <a:buSzPts val="1800"/>
              <a:buChar char="-"/>
            </a:pPr>
            <a:r>
              <a:rPr lang="en-US"/>
              <a:t>Z-X plane where the z-axis is horizontal and the y-axis is vertical</a:t>
            </a:r>
            <a:endParaRPr/>
          </a:p>
          <a:p>
            <a:pPr indent="-171450" lvl="1" marL="514350" rtl="0" algn="l">
              <a:lnSpc>
                <a:spcPct val="90000"/>
              </a:lnSpc>
              <a:spcBef>
                <a:spcPts val="0"/>
              </a:spcBef>
              <a:spcAft>
                <a:spcPts val="0"/>
              </a:spcAft>
              <a:buSzPts val="1800"/>
              <a:buChar char="-"/>
            </a:pPr>
            <a:r>
              <a:rPr lang="en-US"/>
              <a:t>Sine &amp; Cosine imply some rotation</a:t>
            </a:r>
            <a:endParaRPr/>
          </a:p>
          <a:p>
            <a:pPr indent="-171450" lvl="2" marL="857250" rtl="0" algn="l">
              <a:lnSpc>
                <a:spcPct val="90000"/>
              </a:lnSpc>
              <a:spcBef>
                <a:spcPts val="0"/>
              </a:spcBef>
              <a:spcAft>
                <a:spcPts val="0"/>
              </a:spcAft>
              <a:buSzPts val="1800"/>
              <a:buChar char="•"/>
            </a:pPr>
            <a:r>
              <a:rPr lang="en-US"/>
              <a:t>Sine returns the vertical coordinate, Cosine returns the horizontal coordinate</a:t>
            </a:r>
            <a:endParaRPr/>
          </a:p>
          <a:p>
            <a:pPr indent="-171450" lvl="1" marL="514350" rtl="0" algn="l">
              <a:lnSpc>
                <a:spcPct val="90000"/>
              </a:lnSpc>
              <a:spcBef>
                <a:spcPts val="0"/>
              </a:spcBef>
              <a:spcAft>
                <a:spcPts val="0"/>
              </a:spcAft>
              <a:buSzPts val="1800"/>
              <a:buChar char="-"/>
            </a:pPr>
            <a:r>
              <a:rPr lang="en-US"/>
              <a:t>We will use the mouse’s normalized x-coordinate as input, multiplied by some radian angle</a:t>
            </a:r>
            <a:endParaRPr/>
          </a:p>
          <a:p>
            <a:pPr indent="-171450" lvl="2" marL="857250" rtl="0" algn="l">
              <a:lnSpc>
                <a:spcPct val="90000"/>
              </a:lnSpc>
              <a:spcBef>
                <a:spcPts val="0"/>
              </a:spcBef>
              <a:spcAft>
                <a:spcPts val="0"/>
              </a:spcAft>
              <a:buSzPts val="1800"/>
              <a:buChar char="•"/>
            </a:pPr>
            <a:r>
              <a:rPr lang="en-US"/>
              <a:t>This isn’t necessarily the best design</a:t>
            </a:r>
            <a:endParaRPr/>
          </a:p>
          <a:p>
            <a:pPr indent="-171450" lvl="2" marL="857250" rtl="0" algn="l">
              <a:lnSpc>
                <a:spcPct val="90000"/>
              </a:lnSpc>
              <a:spcBef>
                <a:spcPts val="0"/>
              </a:spcBef>
              <a:spcAft>
                <a:spcPts val="0"/>
              </a:spcAft>
              <a:buSzPts val="1800"/>
              <a:buChar char="•"/>
            </a:pPr>
            <a:r>
              <a:rPr lang="en-US"/>
              <a:t>It places a limit on how far upward and downward we can rotate</a:t>
            </a:r>
            <a:endParaRPr/>
          </a:p>
          <a:p>
            <a:pPr indent="-171450" lvl="2" marL="857250" rtl="0" algn="l">
              <a:lnSpc>
                <a:spcPct val="90000"/>
              </a:lnSpc>
              <a:spcBef>
                <a:spcPts val="0"/>
              </a:spcBef>
              <a:spcAft>
                <a:spcPts val="0"/>
              </a:spcAft>
              <a:buSzPts val="1800"/>
              <a:buChar char="•"/>
            </a:pPr>
            <a:r>
              <a:rPr lang="en-US"/>
              <a:t>Better design would involve more persistence, and low-level control over our mouse</a:t>
            </a:r>
            <a:endParaRPr/>
          </a:p>
        </p:txBody>
      </p:sp>
      <p:sp>
        <p:nvSpPr>
          <p:cNvPr id="401" name="Google Shape;401;p46"/>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02" name="Google Shape;402;p46"/>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03" name="Google Shape;403;p46"/>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Rotation Function (2 of 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Rotation up &amp; down</a:t>
            </a:r>
            <a:endParaRPr/>
          </a:p>
          <a:p>
            <a:pPr indent="-171450" lvl="1" marL="514350" rtl="0" algn="l">
              <a:lnSpc>
                <a:spcPct val="90000"/>
              </a:lnSpc>
              <a:spcBef>
                <a:spcPts val="0"/>
              </a:spcBef>
              <a:spcAft>
                <a:spcPts val="0"/>
              </a:spcAft>
              <a:buSzPts val="1800"/>
              <a:buChar char="-"/>
            </a:pPr>
            <a:r>
              <a:rPr lang="en-US"/>
              <a:t>Up vector ([0, 1, 0] by default) y &amp; z-coordinates “rotate” using trigonometric functions</a:t>
            </a:r>
            <a:endParaRPr/>
          </a:p>
          <a:p>
            <a:pPr indent="-171450" lvl="1" marL="514350" rtl="0" algn="l">
              <a:lnSpc>
                <a:spcPct val="90000"/>
              </a:lnSpc>
              <a:spcBef>
                <a:spcPts val="0"/>
              </a:spcBef>
              <a:spcAft>
                <a:spcPts val="0"/>
              </a:spcAft>
              <a:buSzPts val="1800"/>
              <a:buChar char="-"/>
            </a:pPr>
            <a:r>
              <a:rPr lang="en-US"/>
              <a:t>Y-Z plane where the y-axis is horizontal and the z-axis is vertical</a:t>
            </a:r>
            <a:endParaRPr/>
          </a:p>
          <a:p>
            <a:pPr indent="-171450" lvl="1" marL="514350" rtl="0" algn="l">
              <a:lnSpc>
                <a:spcPct val="90000"/>
              </a:lnSpc>
              <a:spcBef>
                <a:spcPts val="0"/>
              </a:spcBef>
              <a:spcAft>
                <a:spcPts val="0"/>
              </a:spcAft>
              <a:buSzPts val="1800"/>
              <a:buChar char="-"/>
            </a:pPr>
            <a:r>
              <a:rPr lang="en-US"/>
              <a:t>Sine &amp; Cosine imply circular rotation</a:t>
            </a:r>
            <a:endParaRPr/>
          </a:p>
          <a:p>
            <a:pPr indent="-171450" lvl="2" marL="857250" rtl="0" algn="l">
              <a:lnSpc>
                <a:spcPct val="90000"/>
              </a:lnSpc>
              <a:spcBef>
                <a:spcPts val="0"/>
              </a:spcBef>
              <a:spcAft>
                <a:spcPts val="0"/>
              </a:spcAft>
              <a:buSzPts val="1800"/>
              <a:buChar char="•"/>
            </a:pPr>
            <a:r>
              <a:rPr lang="en-US"/>
              <a:t>Sine returns the vertical coordinate, Cosine returns the horizontal coordinate</a:t>
            </a:r>
            <a:endParaRPr/>
          </a:p>
          <a:p>
            <a:pPr indent="-171450" lvl="1" marL="514350" rtl="0" algn="l">
              <a:lnSpc>
                <a:spcPct val="90000"/>
              </a:lnSpc>
              <a:spcBef>
                <a:spcPts val="0"/>
              </a:spcBef>
              <a:spcAft>
                <a:spcPts val="0"/>
              </a:spcAft>
              <a:buSzPts val="1800"/>
              <a:buChar char="-"/>
            </a:pPr>
            <a:r>
              <a:rPr lang="en-US"/>
              <a:t>We will use the mouse’s normalized y-coordinate as input, multiplied by some radian angle</a:t>
            </a:r>
            <a:endParaRPr/>
          </a:p>
          <a:p>
            <a:pPr indent="-171450" lvl="2" marL="857250" rtl="0" algn="l">
              <a:lnSpc>
                <a:spcPct val="90000"/>
              </a:lnSpc>
              <a:spcBef>
                <a:spcPts val="0"/>
              </a:spcBef>
              <a:spcAft>
                <a:spcPts val="0"/>
              </a:spcAft>
              <a:buSzPts val="1800"/>
              <a:buChar char="•"/>
            </a:pPr>
            <a:r>
              <a:rPr lang="en-US"/>
              <a:t>This isn’t necessarily the best design</a:t>
            </a:r>
            <a:endParaRPr/>
          </a:p>
          <a:p>
            <a:pPr indent="-171450" lvl="2" marL="857250" rtl="0" algn="l">
              <a:lnSpc>
                <a:spcPct val="90000"/>
              </a:lnSpc>
              <a:spcBef>
                <a:spcPts val="0"/>
              </a:spcBef>
              <a:spcAft>
                <a:spcPts val="0"/>
              </a:spcAft>
              <a:buSzPts val="1800"/>
              <a:buChar char="•"/>
            </a:pPr>
            <a:r>
              <a:rPr lang="en-US"/>
              <a:t>It places a limit on how far upward and downward we can rotate</a:t>
            </a:r>
            <a:endParaRPr/>
          </a:p>
          <a:p>
            <a:pPr indent="-171450" lvl="2" marL="857250" rtl="0" algn="l">
              <a:lnSpc>
                <a:spcPct val="90000"/>
              </a:lnSpc>
              <a:spcBef>
                <a:spcPts val="0"/>
              </a:spcBef>
              <a:spcAft>
                <a:spcPts val="0"/>
              </a:spcAft>
              <a:buSzPts val="1800"/>
              <a:buChar char="•"/>
            </a:pPr>
            <a:r>
              <a:rPr lang="en-US"/>
              <a:t>Better design might involve more persistence, and low-level control over our mouse</a:t>
            </a:r>
            <a:endParaRPr/>
          </a:p>
        </p:txBody>
      </p:sp>
      <p:sp>
        <p:nvSpPr>
          <p:cNvPr id="409" name="Google Shape;409;p47"/>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10" name="Google Shape;410;p47"/>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11" name="Google Shape;411;p47"/>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Rotation Function (3 of 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type="ctrTitle"/>
          </p:nvPr>
        </p:nvSpPr>
        <p:spPr>
          <a:xfrm>
            <a:off x="627332" y="1796694"/>
            <a:ext cx="6862040" cy="522983"/>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73AE"/>
              </a:buClr>
              <a:buSzPts val="2970"/>
              <a:buFont typeface="Calibri"/>
              <a:buNone/>
            </a:pPr>
            <a:r>
              <a:rPr lang="en-US" sz="2970"/>
              <a:t>Introduction to 3D Graphics:</a:t>
            </a:r>
            <a:endParaRPr/>
          </a:p>
        </p:txBody>
      </p:sp>
      <p:sp>
        <p:nvSpPr>
          <p:cNvPr id="170" name="Google Shape;170;p21"/>
          <p:cNvSpPr txBox="1"/>
          <p:nvPr>
            <p:ph idx="1" type="subTitle"/>
          </p:nvPr>
        </p:nvSpPr>
        <p:spPr>
          <a:xfrm>
            <a:off x="627331" y="2388734"/>
            <a:ext cx="6862040" cy="95681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100"/>
              <a:buNone/>
            </a:pPr>
            <a:r>
              <a:rPr lang="en-US"/>
              <a:t>The Mathematics and History of 3D Computer Graphics</a:t>
            </a:r>
            <a:endParaRPr/>
          </a:p>
        </p:txBody>
      </p:sp>
      <p:sp>
        <p:nvSpPr>
          <p:cNvPr id="171" name="Google Shape;171;p21"/>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Rotation left &amp; right (revisited)</a:t>
            </a:r>
            <a:endParaRPr/>
          </a:p>
          <a:p>
            <a:pPr indent="-171450" lvl="1" marL="514350" rtl="0" algn="l">
              <a:lnSpc>
                <a:spcPct val="90000"/>
              </a:lnSpc>
              <a:spcBef>
                <a:spcPts val="0"/>
              </a:spcBef>
              <a:spcAft>
                <a:spcPts val="0"/>
              </a:spcAft>
              <a:buSzPts val="1800"/>
              <a:buChar char="-"/>
            </a:pPr>
            <a:r>
              <a:rPr lang="en-US"/>
              <a:t>Forward-vector &amp; up vector MUST REMAIN PERPENDICULAR!</a:t>
            </a:r>
            <a:endParaRPr/>
          </a:p>
          <a:p>
            <a:pPr indent="-171450" lvl="1" marL="514350" rtl="0" algn="l">
              <a:lnSpc>
                <a:spcPct val="90000"/>
              </a:lnSpc>
              <a:spcBef>
                <a:spcPts val="0"/>
              </a:spcBef>
              <a:spcAft>
                <a:spcPts val="0"/>
              </a:spcAft>
              <a:buSzPts val="1800"/>
              <a:buChar char="-"/>
            </a:pPr>
            <a:r>
              <a:rPr lang="en-US"/>
              <a:t>We need to update the forward-vector’s y-coordinate using the up-vector</a:t>
            </a:r>
            <a:endParaRPr/>
          </a:p>
          <a:p>
            <a:pPr indent="-171450" lvl="2" marL="857250" rtl="0" algn="l">
              <a:lnSpc>
                <a:spcPct val="90000"/>
              </a:lnSpc>
              <a:spcBef>
                <a:spcPts val="0"/>
              </a:spcBef>
              <a:spcAft>
                <a:spcPts val="0"/>
              </a:spcAft>
              <a:buSzPts val="1800"/>
              <a:buChar char="•"/>
            </a:pPr>
            <a:r>
              <a:rPr lang="en-US"/>
              <a:t>If the up-vector’s y is 1 (as it is by default), then the forward-vector’s y should be 0 (also as it is by default)</a:t>
            </a:r>
            <a:endParaRPr/>
          </a:p>
          <a:p>
            <a:pPr indent="-171450" lvl="2" marL="857250" rtl="0" algn="l">
              <a:lnSpc>
                <a:spcPct val="90000"/>
              </a:lnSpc>
              <a:spcBef>
                <a:spcPts val="0"/>
              </a:spcBef>
              <a:spcAft>
                <a:spcPts val="0"/>
              </a:spcAft>
              <a:buSzPts val="1800"/>
              <a:buChar char="•"/>
            </a:pPr>
            <a:r>
              <a:rPr lang="en-US"/>
              <a:t>So, we can’t use the up-vector’s y-coordinate for this (without some extra, unneeded work)</a:t>
            </a:r>
            <a:endParaRPr/>
          </a:p>
          <a:p>
            <a:pPr indent="-171450" lvl="1" marL="514350" rtl="0" algn="l">
              <a:lnSpc>
                <a:spcPct val="90000"/>
              </a:lnSpc>
              <a:spcBef>
                <a:spcPts val="0"/>
              </a:spcBef>
              <a:spcAft>
                <a:spcPts val="0"/>
              </a:spcAft>
              <a:buSzPts val="1800"/>
              <a:buChar char="-"/>
            </a:pPr>
            <a:r>
              <a:rPr lang="en-US"/>
              <a:t>How about the up-vector’s z-coordinate?</a:t>
            </a:r>
            <a:endParaRPr/>
          </a:p>
          <a:p>
            <a:pPr indent="-171450" lvl="2" marL="857250" rtl="0" algn="l">
              <a:lnSpc>
                <a:spcPct val="90000"/>
              </a:lnSpc>
              <a:spcBef>
                <a:spcPts val="0"/>
              </a:spcBef>
              <a:spcAft>
                <a:spcPts val="0"/>
              </a:spcAft>
              <a:buSzPts val="1800"/>
              <a:buChar char="•"/>
            </a:pPr>
            <a:r>
              <a:rPr lang="en-US"/>
              <a:t>The up-vector’s z-coordinate increases as its y-coordinate decreases, vice versa</a:t>
            </a:r>
            <a:endParaRPr/>
          </a:p>
          <a:p>
            <a:pPr indent="-171450" lvl="2" marL="857250" rtl="0" algn="l">
              <a:lnSpc>
                <a:spcPct val="90000"/>
              </a:lnSpc>
              <a:spcBef>
                <a:spcPts val="0"/>
              </a:spcBef>
              <a:spcAft>
                <a:spcPts val="0"/>
              </a:spcAft>
              <a:buSzPts val="1800"/>
              <a:buChar char="•"/>
            </a:pPr>
            <a:r>
              <a:rPr lang="en-US"/>
              <a:t>By default, the up-vector’s z-coordinate is 0</a:t>
            </a:r>
            <a:endParaRPr/>
          </a:p>
          <a:p>
            <a:pPr indent="-171450" lvl="2" marL="857250" rtl="0" algn="l">
              <a:lnSpc>
                <a:spcPct val="90000"/>
              </a:lnSpc>
              <a:spcBef>
                <a:spcPts val="0"/>
              </a:spcBef>
              <a:spcAft>
                <a:spcPts val="0"/>
              </a:spcAft>
              <a:buSzPts val="1800"/>
              <a:buChar char="•"/>
            </a:pPr>
            <a:r>
              <a:rPr lang="en-US"/>
              <a:t>Sounds pretty perfect to use to transform the forward vector</a:t>
            </a:r>
            <a:endParaRPr/>
          </a:p>
          <a:p>
            <a:pPr indent="-171450" lvl="3" marL="1200150" rtl="0" algn="l">
              <a:lnSpc>
                <a:spcPct val="90000"/>
              </a:lnSpc>
              <a:spcBef>
                <a:spcPts val="0"/>
              </a:spcBef>
              <a:spcAft>
                <a:spcPts val="0"/>
              </a:spcAft>
              <a:buSzPts val="1800"/>
              <a:buChar char="▪"/>
            </a:pPr>
            <a:r>
              <a:rPr lang="en-US"/>
              <a:t>Forward vector’s y-coordinate = (default value - up-vector’s y-coordinate)</a:t>
            </a:r>
            <a:endParaRPr/>
          </a:p>
        </p:txBody>
      </p:sp>
      <p:sp>
        <p:nvSpPr>
          <p:cNvPr id="417" name="Google Shape;417;p48"/>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18" name="Google Shape;418;p48"/>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19" name="Google Shape;419;p48"/>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Rotation Function (4 of 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b="1" lang="en-US"/>
              <a:t>Goal</a:t>
            </a:r>
            <a:r>
              <a:rPr lang="en-US"/>
              <a:t>: Use keyboard input to translate the camera</a:t>
            </a:r>
            <a:endParaRPr/>
          </a:p>
          <a:p>
            <a:pPr indent="-171450" lvl="1" marL="514350" rtl="0" algn="l">
              <a:lnSpc>
                <a:spcPct val="90000"/>
              </a:lnSpc>
              <a:spcBef>
                <a:spcPts val="0"/>
              </a:spcBef>
              <a:spcAft>
                <a:spcPts val="0"/>
              </a:spcAft>
              <a:buSzPts val="1800"/>
              <a:buChar char="-"/>
            </a:pPr>
            <a:r>
              <a:rPr lang="en-US"/>
              <a:t>Intuitively, this might be called “moving around”</a:t>
            </a:r>
            <a:endParaRPr/>
          </a:p>
          <a:p>
            <a:pPr indent="-171450" lvl="0" marL="171450" rtl="0" algn="l">
              <a:lnSpc>
                <a:spcPct val="90000"/>
              </a:lnSpc>
              <a:spcBef>
                <a:spcPts val="0"/>
              </a:spcBef>
              <a:spcAft>
                <a:spcPts val="0"/>
              </a:spcAft>
              <a:buSzPts val="1800"/>
              <a:buChar char="▸"/>
            </a:pPr>
            <a:r>
              <a:rPr lang="en-US"/>
              <a:t>Important collaborators in this process</a:t>
            </a:r>
            <a:endParaRPr/>
          </a:p>
          <a:p>
            <a:pPr indent="-171450" lvl="1" marL="514350" rtl="0" algn="l">
              <a:lnSpc>
                <a:spcPct val="90000"/>
              </a:lnSpc>
              <a:spcBef>
                <a:spcPts val="0"/>
              </a:spcBef>
              <a:spcAft>
                <a:spcPts val="0"/>
              </a:spcAft>
              <a:buSzPts val="1800"/>
              <a:buChar char="-"/>
            </a:pPr>
            <a:r>
              <a:rPr lang="en-US"/>
              <a:t>W-A-S-D Keys, Camera position vector, Camera up-vector, Camera forward-vector, Camera view projection</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l">
              <a:lnSpc>
                <a:spcPct val="90000"/>
              </a:lnSpc>
              <a:spcBef>
                <a:spcPts val="0"/>
              </a:spcBef>
              <a:spcAft>
                <a:spcPts val="0"/>
              </a:spcAft>
              <a:buNone/>
            </a:pPr>
            <a:r>
              <a:t/>
            </a:r>
            <a:endParaRPr/>
          </a:p>
          <a:p>
            <a:pPr indent="0" lvl="0" marL="171450" rtl="0" algn="ctr">
              <a:lnSpc>
                <a:spcPct val="90000"/>
              </a:lnSpc>
              <a:spcBef>
                <a:spcPts val="0"/>
              </a:spcBef>
              <a:spcAft>
                <a:spcPts val="0"/>
              </a:spcAft>
              <a:buNone/>
            </a:pPr>
            <a:r>
              <a:rPr lang="en-US"/>
              <a:t>Any Ideas?</a:t>
            </a:r>
            <a:endParaRPr/>
          </a:p>
        </p:txBody>
      </p:sp>
      <p:sp>
        <p:nvSpPr>
          <p:cNvPr id="425" name="Google Shape;425;p49"/>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26" name="Google Shape;426;p49"/>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27" name="Google Shape;427;p49"/>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Translation Function (1 of 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Motion forward</a:t>
            </a:r>
            <a:r>
              <a:rPr lang="en-US"/>
              <a:t> &amp; backward</a:t>
            </a:r>
            <a:endParaRPr/>
          </a:p>
          <a:p>
            <a:pPr indent="-171450" lvl="1" marL="514350" rtl="0" algn="l">
              <a:lnSpc>
                <a:spcPct val="90000"/>
              </a:lnSpc>
              <a:spcBef>
                <a:spcPts val="0"/>
              </a:spcBef>
              <a:spcAft>
                <a:spcPts val="0"/>
              </a:spcAft>
              <a:buSzPts val="1800"/>
              <a:buChar char="-"/>
            </a:pPr>
            <a:r>
              <a:rPr lang="en-US"/>
              <a:t>Position vector ([0, 0, -3] by default)</a:t>
            </a:r>
            <a:endParaRPr/>
          </a:p>
          <a:p>
            <a:pPr indent="-171450" lvl="1" marL="514350" rtl="0" algn="l">
              <a:lnSpc>
                <a:spcPct val="90000"/>
              </a:lnSpc>
              <a:spcBef>
                <a:spcPts val="0"/>
              </a:spcBef>
              <a:spcAft>
                <a:spcPts val="0"/>
              </a:spcAft>
              <a:buSzPts val="1800"/>
              <a:buChar char="-"/>
            </a:pPr>
            <a:r>
              <a:rPr lang="en-US"/>
              <a:t>Perhaps we could just add/subtract the forward vector onto/from the position vector on key input?</a:t>
            </a:r>
            <a:endParaRPr/>
          </a:p>
          <a:p>
            <a:pPr indent="-171450" lvl="2" marL="857250" rtl="0" algn="l">
              <a:lnSpc>
                <a:spcPct val="90000"/>
              </a:lnSpc>
              <a:spcBef>
                <a:spcPts val="0"/>
              </a:spcBef>
              <a:spcAft>
                <a:spcPts val="0"/>
              </a:spcAft>
              <a:buSzPts val="1800"/>
              <a:buChar char="•"/>
            </a:pPr>
            <a:r>
              <a:rPr lang="en-US"/>
              <a:t>Addition = forward</a:t>
            </a:r>
            <a:endParaRPr/>
          </a:p>
          <a:p>
            <a:pPr indent="-171450" lvl="2" marL="857250" rtl="0" algn="l">
              <a:lnSpc>
                <a:spcPct val="90000"/>
              </a:lnSpc>
              <a:spcBef>
                <a:spcPts val="0"/>
              </a:spcBef>
              <a:spcAft>
                <a:spcPts val="0"/>
              </a:spcAft>
              <a:buSzPts val="1800"/>
              <a:buChar char="•"/>
            </a:pPr>
            <a:r>
              <a:rPr lang="en-US"/>
              <a:t>Subtraction = backward</a:t>
            </a:r>
            <a:endParaRPr/>
          </a:p>
          <a:p>
            <a:pPr indent="-171450" lvl="1" marL="514350" rtl="0" algn="l">
              <a:lnSpc>
                <a:spcPct val="90000"/>
              </a:lnSpc>
              <a:spcBef>
                <a:spcPts val="0"/>
              </a:spcBef>
              <a:spcAft>
                <a:spcPts val="0"/>
              </a:spcAft>
              <a:buSzPts val="1800"/>
              <a:buChar char="-"/>
            </a:pPr>
            <a:r>
              <a:rPr lang="en-US"/>
              <a:t>In order to reduce choppiness, we should locally scale down the forward vector before adding/subtracting it onto/from the position vector</a:t>
            </a:r>
            <a:endParaRPr/>
          </a:p>
        </p:txBody>
      </p:sp>
      <p:sp>
        <p:nvSpPr>
          <p:cNvPr id="433" name="Google Shape;433;p50"/>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34" name="Google Shape;434;p50"/>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35" name="Google Shape;435;p50"/>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Translation Function (2 of 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1"/>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Motion left &amp; right</a:t>
            </a:r>
            <a:endParaRPr/>
          </a:p>
          <a:p>
            <a:pPr indent="-171450" lvl="1" marL="514350" rtl="0" algn="l">
              <a:lnSpc>
                <a:spcPct val="90000"/>
              </a:lnSpc>
              <a:spcBef>
                <a:spcPts val="0"/>
              </a:spcBef>
              <a:spcAft>
                <a:spcPts val="0"/>
              </a:spcAft>
              <a:buSzPts val="1800"/>
              <a:buChar char="-"/>
            </a:pPr>
            <a:r>
              <a:rPr lang="en-US"/>
              <a:t>Position vector ([0, 0, -3] by default)</a:t>
            </a:r>
            <a:endParaRPr/>
          </a:p>
          <a:p>
            <a:pPr indent="-171450" lvl="1" marL="514350" rtl="0" algn="l">
              <a:lnSpc>
                <a:spcPct val="90000"/>
              </a:lnSpc>
              <a:spcBef>
                <a:spcPts val="0"/>
              </a:spcBef>
              <a:spcAft>
                <a:spcPts val="0"/>
              </a:spcAft>
              <a:buSzPts val="1800"/>
              <a:buChar char="-"/>
            </a:pPr>
            <a:r>
              <a:rPr lang="en-US"/>
              <a:t>What is left &amp; right relative to the camera?</a:t>
            </a:r>
            <a:endParaRPr/>
          </a:p>
          <a:p>
            <a:pPr indent="-171450" lvl="2" marL="857250" rtl="0" algn="l">
              <a:lnSpc>
                <a:spcPct val="90000"/>
              </a:lnSpc>
              <a:spcBef>
                <a:spcPts val="0"/>
              </a:spcBef>
              <a:spcAft>
                <a:spcPts val="0"/>
              </a:spcAft>
              <a:buSzPts val="1800"/>
              <a:buChar char="•"/>
            </a:pPr>
            <a:r>
              <a:rPr lang="en-US"/>
              <a:t>Remember, we can rotate the camera around in space, and so left &amp; right changes on this rotation</a:t>
            </a:r>
            <a:endParaRPr/>
          </a:p>
          <a:p>
            <a:pPr indent="-171450" lvl="1" marL="514350" rtl="0" algn="l">
              <a:lnSpc>
                <a:spcPct val="90000"/>
              </a:lnSpc>
              <a:spcBef>
                <a:spcPts val="0"/>
              </a:spcBef>
              <a:spcAft>
                <a:spcPts val="0"/>
              </a:spcAft>
              <a:buSzPts val="1800"/>
              <a:buChar char="-"/>
            </a:pPr>
            <a:r>
              <a:rPr lang="en-US"/>
              <a:t>Well, left &amp; right with regard to the direction that the camera is facing can be determined by taking the cross-product of the forward and up-vectors</a:t>
            </a:r>
            <a:endParaRPr/>
          </a:p>
          <a:p>
            <a:pPr indent="-171450" lvl="2" marL="857250" rtl="0" algn="l">
              <a:lnSpc>
                <a:spcPct val="90000"/>
              </a:lnSpc>
              <a:spcBef>
                <a:spcPts val="0"/>
              </a:spcBef>
              <a:spcAft>
                <a:spcPts val="0"/>
              </a:spcAft>
              <a:buSzPts val="1800"/>
              <a:buChar char="•"/>
            </a:pPr>
            <a:r>
              <a:rPr lang="en-US"/>
              <a:t>This is why they need to stay perpendicular!</a:t>
            </a:r>
            <a:endParaRPr/>
          </a:p>
          <a:p>
            <a:pPr indent="-171450" lvl="2" marL="857250" rtl="0" algn="l">
              <a:lnSpc>
                <a:spcPct val="90000"/>
              </a:lnSpc>
              <a:spcBef>
                <a:spcPts val="0"/>
              </a:spcBef>
              <a:spcAft>
                <a:spcPts val="0"/>
              </a:spcAft>
              <a:buSzPts val="1800"/>
              <a:buChar char="•"/>
            </a:pPr>
            <a:r>
              <a:rPr lang="en-US"/>
              <a:t>This returns a vector perpendicular to BOTH the forward &amp; up-vectors</a:t>
            </a:r>
            <a:endParaRPr/>
          </a:p>
          <a:p>
            <a:pPr indent="-171450" lvl="3" marL="1200150" rtl="0" algn="l">
              <a:lnSpc>
                <a:spcPct val="90000"/>
              </a:lnSpc>
              <a:spcBef>
                <a:spcPts val="0"/>
              </a:spcBef>
              <a:spcAft>
                <a:spcPts val="0"/>
              </a:spcAft>
              <a:buSzPts val="1800"/>
              <a:buChar char="▪"/>
            </a:pPr>
            <a:r>
              <a:rPr lang="en-US"/>
              <a:t>Under this context, it returns a “right-vector”</a:t>
            </a:r>
            <a:endParaRPr/>
          </a:p>
          <a:p>
            <a:pPr indent="-171450" lvl="3" marL="1200150" rtl="0" algn="l">
              <a:lnSpc>
                <a:spcPct val="90000"/>
              </a:lnSpc>
              <a:spcBef>
                <a:spcPts val="0"/>
              </a:spcBef>
              <a:spcAft>
                <a:spcPts val="0"/>
              </a:spcAft>
              <a:buSzPts val="1800"/>
              <a:buChar char="▪"/>
            </a:pPr>
            <a:r>
              <a:rPr lang="en-US"/>
              <a:t>We can simply add a scaled “right-vector” to the camera’s position vector to move right</a:t>
            </a:r>
            <a:endParaRPr/>
          </a:p>
          <a:p>
            <a:pPr indent="-171450" lvl="3" marL="1200150" rtl="0" algn="l">
              <a:lnSpc>
                <a:spcPct val="90000"/>
              </a:lnSpc>
              <a:spcBef>
                <a:spcPts val="0"/>
              </a:spcBef>
              <a:spcAft>
                <a:spcPts val="0"/>
              </a:spcAft>
              <a:buSzPts val="1800"/>
              <a:buChar char="▪"/>
            </a:pPr>
            <a:r>
              <a:rPr lang="en-US"/>
              <a:t>We can subtract a scaled “right-vector” from the camera’s position vector to move left</a:t>
            </a:r>
            <a:endParaRPr/>
          </a:p>
        </p:txBody>
      </p:sp>
      <p:sp>
        <p:nvSpPr>
          <p:cNvPr id="441" name="Google Shape;441;p51"/>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42" name="Google Shape;442;p51"/>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Writing Camera Transformation Functions</a:t>
            </a:r>
            <a:endParaRPr/>
          </a:p>
        </p:txBody>
      </p:sp>
      <p:sp>
        <p:nvSpPr>
          <p:cNvPr id="443" name="Google Shape;443;p51"/>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Writing a Camera Translation Function (3 of 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52400" lvl="0" marL="171450" rtl="0" algn="l">
              <a:spcBef>
                <a:spcPts val="0"/>
              </a:spcBef>
              <a:spcAft>
                <a:spcPts val="0"/>
              </a:spcAft>
              <a:buSzPts val="1500"/>
              <a:buChar char="▸"/>
            </a:pPr>
            <a:r>
              <a:rPr lang="en-US" sz="1350"/>
              <a:t>AtSpace (n.d.), Tutorial 12 - Perspective Projection. </a:t>
            </a:r>
            <a:r>
              <a:rPr i="1" lang="en-US" sz="1350"/>
              <a:t>AtSpace</a:t>
            </a:r>
            <a:r>
              <a:rPr lang="en-US" sz="1350"/>
              <a:t>, Accessed 12 January 2021, http://ogldev.atspace.org/www/tutorial12/tutorial12.html</a:t>
            </a:r>
            <a:endParaRPr sz="1350"/>
          </a:p>
          <a:p>
            <a:pPr indent="-152400" lvl="0" marL="171450" rtl="0" algn="l">
              <a:spcBef>
                <a:spcPts val="0"/>
              </a:spcBef>
              <a:spcAft>
                <a:spcPts val="0"/>
              </a:spcAft>
              <a:buSzPts val="1500"/>
              <a:buChar char="▸"/>
            </a:pPr>
            <a:r>
              <a:rPr lang="en-US" sz="1350"/>
              <a:t>The Benny Box (9 January 2014), Intro to Modern OpenGL. </a:t>
            </a:r>
            <a:r>
              <a:rPr i="1" lang="en-US" sz="1350"/>
              <a:t>YouTube, </a:t>
            </a:r>
            <a:r>
              <a:rPr lang="en-US" sz="1350"/>
              <a:t>Accessed 2 January 2021, https://www.youtube.com/watch?v=ftiKrP3gW3k&amp;list=PLEETnX-uPtBXT9T-hD0Bj31DSnwio-ywh</a:t>
            </a:r>
            <a:endParaRPr sz="1350"/>
          </a:p>
          <a:p>
            <a:pPr indent="-152400" lvl="0" marL="171450" rtl="0" algn="l">
              <a:spcBef>
                <a:spcPts val="0"/>
              </a:spcBef>
              <a:spcAft>
                <a:spcPts val="0"/>
              </a:spcAft>
              <a:buSzPts val="1500"/>
              <a:buChar char="▸"/>
            </a:pPr>
            <a:r>
              <a:rPr lang="en-US" sz="1350"/>
              <a:t>Carnegie Mellon (n.d.), History of Computer Graphics (CG). </a:t>
            </a:r>
            <a:r>
              <a:rPr i="1" lang="en-US" sz="1350"/>
              <a:t>The Computer Graphics Book of Knowledge, </a:t>
            </a:r>
            <a:r>
              <a:rPr lang="en-US" sz="1350"/>
              <a:t>Accessed 8 January 2021, https://www.cs.cmu.edu/~ph/nyit/masson/history.htm</a:t>
            </a:r>
            <a:endParaRPr/>
          </a:p>
          <a:p>
            <a:pPr indent="-152400" lvl="0" marL="171450" rtl="0" algn="l">
              <a:spcBef>
                <a:spcPts val="0"/>
              </a:spcBef>
              <a:spcAft>
                <a:spcPts val="0"/>
              </a:spcAft>
              <a:buSzPts val="1500"/>
              <a:buChar char="▸"/>
            </a:pPr>
            <a:r>
              <a:rPr lang="en-US" sz="1350"/>
              <a:t>De Vries, Joey (n.d.), Geometry Shader. </a:t>
            </a:r>
            <a:r>
              <a:rPr i="1" lang="en-US" sz="1350"/>
              <a:t>learnopengl</a:t>
            </a:r>
            <a:r>
              <a:rPr lang="en-US" sz="1350"/>
              <a:t>, Accessed 8 January 2021, https://learnopengl.com/Advanced-OpenGL/Geometry-Shader</a:t>
            </a:r>
            <a:endParaRPr sz="1350"/>
          </a:p>
          <a:p>
            <a:pPr indent="-152400" lvl="0" marL="171450" rtl="0" algn="l">
              <a:lnSpc>
                <a:spcPct val="90000"/>
              </a:lnSpc>
              <a:spcBef>
                <a:spcPts val="0"/>
              </a:spcBef>
              <a:spcAft>
                <a:spcPts val="0"/>
              </a:spcAft>
              <a:buSzPts val="1500"/>
              <a:buChar char="▸"/>
            </a:pPr>
            <a:r>
              <a:rPr lang="en-US" sz="1350"/>
              <a:t>Gonzalez Vivo, Patricio &amp; Lowe, Jen (n.d.), The Book of Shaders. </a:t>
            </a:r>
            <a:r>
              <a:rPr i="1" lang="en-US" sz="1350"/>
              <a:t>thebookofshaders</a:t>
            </a:r>
            <a:r>
              <a:rPr lang="en-US" sz="1350"/>
              <a:t>, Accessed 8 January 2021 https://thebookofshaders.com/03/</a:t>
            </a:r>
            <a:endParaRPr sz="1350"/>
          </a:p>
        </p:txBody>
      </p:sp>
      <p:sp>
        <p:nvSpPr>
          <p:cNvPr id="449" name="Google Shape;449;p52"/>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450" name="Google Shape;450;p52"/>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Works Cited</a:t>
            </a:r>
            <a:endParaRPr/>
          </a:p>
        </p:txBody>
      </p:sp>
      <p:sp>
        <p:nvSpPr>
          <p:cNvPr id="451" name="Google Shape;451;p52"/>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Thanks for stopping by!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628650" y="1369219"/>
            <a:ext cx="7192736" cy="3132413"/>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Late 1930s and early 1940s saw research into accurate lighting models</a:t>
            </a:r>
            <a:endParaRPr/>
          </a:p>
          <a:p>
            <a:pPr indent="-171450" lvl="0" marL="171450" rtl="0" algn="l">
              <a:lnSpc>
                <a:spcPct val="90000"/>
              </a:lnSpc>
              <a:spcBef>
                <a:spcPts val="0"/>
              </a:spcBef>
              <a:spcAft>
                <a:spcPts val="0"/>
              </a:spcAft>
              <a:buSzPts val="1800"/>
              <a:buChar char="▸"/>
            </a:pPr>
            <a:r>
              <a:rPr lang="en-US"/>
              <a:t>Meanwhile, in the 1950s, the first computer-aided design (CAD) systems were being researched at companies like Boeing, General Motors, and Bell Labs</a:t>
            </a:r>
            <a:endParaRPr/>
          </a:p>
          <a:p>
            <a:pPr indent="-171450" lvl="0" marL="171450" rtl="0" algn="l">
              <a:lnSpc>
                <a:spcPct val="90000"/>
              </a:lnSpc>
              <a:spcBef>
                <a:spcPts val="0"/>
              </a:spcBef>
              <a:spcAft>
                <a:spcPts val="0"/>
              </a:spcAft>
              <a:buSzPts val="1800"/>
              <a:buChar char="▸"/>
            </a:pPr>
            <a:r>
              <a:rPr lang="en-US"/>
              <a:t>In the 1960s,</a:t>
            </a:r>
            <a:r>
              <a:rPr lang="en-US"/>
              <a:t> CAD and other computer graphics applications begin to take off within corporations and governmental sectors</a:t>
            </a:r>
            <a:endParaRPr/>
          </a:p>
          <a:p>
            <a:pPr indent="-171450" lvl="1" marL="514350" rtl="0" algn="l">
              <a:lnSpc>
                <a:spcPct val="90000"/>
              </a:lnSpc>
              <a:spcBef>
                <a:spcPts val="0"/>
              </a:spcBef>
              <a:spcAft>
                <a:spcPts val="0"/>
              </a:spcAft>
              <a:buSzPts val="1800"/>
              <a:buChar char="-"/>
            </a:pPr>
            <a:r>
              <a:rPr lang="en-US"/>
              <a:t>In fact, William Fetter of Boeing coined the term computer graphics during this time</a:t>
            </a:r>
            <a:endParaRPr/>
          </a:p>
          <a:p>
            <a:pPr indent="-171450" lvl="0" marL="171450" rtl="0" algn="l">
              <a:lnSpc>
                <a:spcPct val="90000"/>
              </a:lnSpc>
              <a:spcBef>
                <a:spcPts val="0"/>
              </a:spcBef>
              <a:spcAft>
                <a:spcPts val="0"/>
              </a:spcAft>
              <a:buSzPts val="1800"/>
              <a:buChar char="▸"/>
            </a:pPr>
            <a:r>
              <a:rPr lang="en-US"/>
              <a:t>MIT’s Spacewar was the first arcade-style game, utilizing an analog CRT display</a:t>
            </a:r>
            <a:endParaRPr/>
          </a:p>
          <a:p>
            <a:pPr indent="-171450" lvl="1" marL="514350" rtl="0" algn="l">
              <a:lnSpc>
                <a:spcPct val="90000"/>
              </a:lnSpc>
              <a:spcBef>
                <a:spcPts val="0"/>
              </a:spcBef>
              <a:spcAft>
                <a:spcPts val="0"/>
              </a:spcAft>
              <a:buSzPts val="1800"/>
              <a:buChar char="-"/>
            </a:pPr>
            <a:r>
              <a:rPr lang="en-US"/>
              <a:t>Undoubtedly influenced the development of arcade machines, which wouldn’t take off commercially for another 10-20 years later</a:t>
            </a:r>
            <a:endParaRPr/>
          </a:p>
          <a:p>
            <a:pPr indent="-171450" lvl="0" marL="171450" rtl="0" algn="l">
              <a:lnSpc>
                <a:spcPct val="90000"/>
              </a:lnSpc>
              <a:spcBef>
                <a:spcPts val="0"/>
              </a:spcBef>
              <a:spcAft>
                <a:spcPts val="0"/>
              </a:spcAft>
              <a:buSzPts val="1800"/>
              <a:buChar char="▸"/>
            </a:pPr>
            <a:r>
              <a:rPr lang="en-US"/>
              <a:t>Ivan Sutherland revolutionizes the field of computer graphics in the late 1960s, creating ten algorithms which solved many of the field’s fundamental problems</a:t>
            </a:r>
            <a:endParaRPr/>
          </a:p>
          <a:p>
            <a:pPr indent="-171450" lvl="0" marL="171450" rtl="0" algn="l">
              <a:lnSpc>
                <a:spcPct val="90000"/>
              </a:lnSpc>
              <a:spcBef>
                <a:spcPts val="0"/>
              </a:spcBef>
              <a:spcAft>
                <a:spcPts val="0"/>
              </a:spcAft>
              <a:buSzPts val="1800"/>
              <a:buChar char="▸"/>
            </a:pPr>
            <a:r>
              <a:rPr lang="en-US"/>
              <a:t>PONG is created by the soon-to-be founder of Atari games, Nolan Bushnell</a:t>
            </a:r>
            <a:endParaRPr/>
          </a:p>
          <a:p>
            <a:pPr indent="-171450" lvl="0" marL="171450" rtl="0" algn="l">
              <a:lnSpc>
                <a:spcPct val="90000"/>
              </a:lnSpc>
              <a:spcBef>
                <a:spcPts val="0"/>
              </a:spcBef>
              <a:spcAft>
                <a:spcPts val="0"/>
              </a:spcAft>
              <a:buSzPts val="1800"/>
              <a:buChar char="▸"/>
            </a:pPr>
            <a:r>
              <a:rPr lang="en-US"/>
              <a:t>The Utah Teapot is created in 1975 by Martin Newell of the University of Utah (pictured on the title slide)</a:t>
            </a:r>
            <a:endParaRPr/>
          </a:p>
        </p:txBody>
      </p:sp>
      <p:sp>
        <p:nvSpPr>
          <p:cNvPr id="177" name="Google Shape;177;p22"/>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178" name="Google Shape;178;p22"/>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 Brief History of Computer Graphics</a:t>
            </a:r>
            <a:endParaRPr/>
          </a:p>
        </p:txBody>
      </p:sp>
      <p:sp>
        <p:nvSpPr>
          <p:cNvPr id="179" name="Google Shape;179;p22"/>
          <p:cNvSpPr txBox="1"/>
          <p:nvPr>
            <p:ph idx="2"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1940s - 1970s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Developments in abstracted &amp; portable code took place in the mid 1970s</a:t>
            </a:r>
            <a:endParaRPr/>
          </a:p>
          <a:p>
            <a:pPr indent="-171450" lvl="0" marL="171450" rtl="0" algn="l">
              <a:lnSpc>
                <a:spcPct val="90000"/>
              </a:lnSpc>
              <a:spcBef>
                <a:spcPts val="0"/>
              </a:spcBef>
              <a:spcAft>
                <a:spcPts val="0"/>
              </a:spcAft>
              <a:buSzPts val="1800"/>
              <a:buChar char="▸"/>
            </a:pPr>
            <a:r>
              <a:rPr lang="en-US"/>
              <a:t>Late 1979, Jim Clark designs a “Geometry Engine”, which later evolves into his company Silicon Graphics</a:t>
            </a:r>
            <a:endParaRPr/>
          </a:p>
          <a:p>
            <a:pPr indent="-171450" lvl="0" marL="171450" rtl="0" algn="l">
              <a:lnSpc>
                <a:spcPct val="90000"/>
              </a:lnSpc>
              <a:spcBef>
                <a:spcPts val="0"/>
              </a:spcBef>
              <a:spcAft>
                <a:spcPts val="0"/>
              </a:spcAft>
              <a:buSzPts val="1800"/>
              <a:buChar char="▸"/>
            </a:pPr>
            <a:r>
              <a:rPr lang="en-US"/>
              <a:t>Advanced consumer computing technology utilizing computer graphics emerges in the early 1980s under brands like Microsoft and Apple</a:t>
            </a:r>
            <a:endParaRPr/>
          </a:p>
          <a:p>
            <a:pPr indent="-171450" lvl="1" marL="514350" rtl="0" algn="l">
              <a:lnSpc>
                <a:spcPct val="90000"/>
              </a:lnSpc>
              <a:spcBef>
                <a:spcPts val="0"/>
              </a:spcBef>
              <a:spcAft>
                <a:spcPts val="0"/>
              </a:spcAft>
              <a:buSzPts val="1800"/>
              <a:buChar char="-"/>
            </a:pPr>
            <a:r>
              <a:rPr lang="en-US"/>
              <a:t>Introduction of the Graphical User Interface occurs during this time</a:t>
            </a:r>
            <a:endParaRPr/>
          </a:p>
          <a:p>
            <a:pPr indent="-171450" lvl="0" marL="171450" rtl="0" algn="l">
              <a:lnSpc>
                <a:spcPct val="90000"/>
              </a:lnSpc>
              <a:spcBef>
                <a:spcPts val="0"/>
              </a:spcBef>
              <a:spcAft>
                <a:spcPts val="0"/>
              </a:spcAft>
              <a:buSzPts val="1800"/>
              <a:buChar char="▸"/>
            </a:pPr>
            <a:r>
              <a:rPr lang="en-US"/>
              <a:t>Various films utilizing CGI (Computer Generated Imagery) are released throughout the 1980s</a:t>
            </a:r>
            <a:endParaRPr/>
          </a:p>
          <a:p>
            <a:pPr indent="-171450" lvl="1" marL="514350" rtl="0" algn="l">
              <a:lnSpc>
                <a:spcPct val="90000"/>
              </a:lnSpc>
              <a:spcBef>
                <a:spcPts val="0"/>
              </a:spcBef>
              <a:spcAft>
                <a:spcPts val="0"/>
              </a:spcAft>
              <a:buSzPts val="1800"/>
              <a:buChar char="-"/>
            </a:pPr>
            <a:r>
              <a:rPr lang="en-US"/>
              <a:t>PIXAR was one company that emerged during this time, which most notably developed heavily sophisticated shader technology utilized in Toy Story</a:t>
            </a:r>
            <a:endParaRPr/>
          </a:p>
          <a:p>
            <a:pPr indent="-171450" lvl="0" marL="171450" rtl="0" algn="l">
              <a:lnSpc>
                <a:spcPct val="90000"/>
              </a:lnSpc>
              <a:spcBef>
                <a:spcPts val="0"/>
              </a:spcBef>
              <a:spcAft>
                <a:spcPts val="0"/>
              </a:spcAft>
              <a:buSzPts val="1800"/>
              <a:buChar char="▸"/>
            </a:pPr>
            <a:r>
              <a:rPr lang="en-US"/>
              <a:t>George Lucas’ Industrial Light &amp; Magic furthered CGI to new highs in the 1990s</a:t>
            </a:r>
            <a:endParaRPr/>
          </a:p>
          <a:p>
            <a:pPr indent="-171450" lvl="0" marL="171450" rtl="0" algn="l">
              <a:lnSpc>
                <a:spcPct val="90000"/>
              </a:lnSpc>
              <a:spcBef>
                <a:spcPts val="0"/>
              </a:spcBef>
              <a:spcAft>
                <a:spcPts val="0"/>
              </a:spcAft>
              <a:buSzPts val="1800"/>
              <a:buChar char="▸"/>
            </a:pPr>
            <a:r>
              <a:rPr lang="en-US"/>
              <a:t>OpenGL introduced in 1992 by Silicon Graphics</a:t>
            </a:r>
            <a:endParaRPr/>
          </a:p>
          <a:p>
            <a:pPr indent="-171450" lvl="0" marL="171450" rtl="0" algn="l">
              <a:lnSpc>
                <a:spcPct val="90000"/>
              </a:lnSpc>
              <a:spcBef>
                <a:spcPts val="0"/>
              </a:spcBef>
              <a:spcAft>
                <a:spcPts val="0"/>
              </a:spcAft>
              <a:buSzPts val="1800"/>
              <a:buChar char="▸"/>
            </a:pPr>
            <a:r>
              <a:rPr lang="en-US"/>
              <a:t>1990s and onward saw the development &amp; advancement of the GPU, and saw faster innovation in 3D graphics in gaming and multimedia than ever before</a:t>
            </a:r>
            <a:endParaRPr/>
          </a:p>
        </p:txBody>
      </p:sp>
      <p:sp>
        <p:nvSpPr>
          <p:cNvPr id="185" name="Google Shape;185;p23"/>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186" name="Google Shape;186;p23"/>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A Brief History of Computer Graphics</a:t>
            </a:r>
            <a:endParaRPr/>
          </a:p>
        </p:txBody>
      </p:sp>
      <p:sp>
        <p:nvSpPr>
          <p:cNvPr id="187" name="Google Shape;187;p23"/>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1970s - 1990s (and onward)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idx="1" type="body"/>
          </p:nvPr>
        </p:nvSpPr>
        <p:spPr>
          <a:xfrm>
            <a:off x="628650" y="1369225"/>
            <a:ext cx="7192800" cy="32358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A </a:t>
            </a:r>
            <a:r>
              <a:rPr b="1" lang="en-US"/>
              <a:t>vector </a:t>
            </a:r>
            <a:r>
              <a:rPr lang="en-US"/>
              <a:t>is a list of n numbers specifying the coordinates of a point in an n-dimensional cartesian space</a:t>
            </a:r>
            <a:endParaRPr/>
          </a:p>
          <a:p>
            <a:pPr indent="-171450" lvl="0" marL="171450" rtl="0" algn="l">
              <a:lnSpc>
                <a:spcPct val="90000"/>
              </a:lnSpc>
              <a:spcBef>
                <a:spcPts val="0"/>
              </a:spcBef>
              <a:spcAft>
                <a:spcPts val="0"/>
              </a:spcAft>
              <a:buSzPts val="1800"/>
              <a:buChar char="▸"/>
            </a:pPr>
            <a:r>
              <a:rPr lang="en-US"/>
              <a:t>A </a:t>
            </a:r>
            <a:r>
              <a:rPr b="1" lang="en-US"/>
              <a:t>matrix</a:t>
            </a:r>
            <a:r>
              <a:rPr lang="en-US"/>
              <a:t> is a table of m-by-n numbers specifying a transformation of n-dimensional cartesian space</a:t>
            </a:r>
            <a:endParaRPr/>
          </a:p>
          <a:p>
            <a:pPr indent="-171450" lvl="0" marL="171450" rtl="0" algn="l">
              <a:lnSpc>
                <a:spcPct val="90000"/>
              </a:lnSpc>
              <a:spcBef>
                <a:spcPts val="0"/>
              </a:spcBef>
              <a:spcAft>
                <a:spcPts val="0"/>
              </a:spcAft>
              <a:buSzPts val="1800"/>
              <a:buChar char="▸"/>
            </a:pPr>
            <a:r>
              <a:rPr b="1" lang="en-US"/>
              <a:t>Scaling </a:t>
            </a:r>
            <a:r>
              <a:rPr lang="en-US"/>
              <a:t>multiplying a vector by a single constant number, thereby scaling the magnitude of the vector by that constant</a:t>
            </a:r>
            <a:endParaRPr/>
          </a:p>
          <a:p>
            <a:pPr indent="-171450" lvl="0" marL="171450" rtl="0" algn="l">
              <a:lnSpc>
                <a:spcPct val="90000"/>
              </a:lnSpc>
              <a:spcBef>
                <a:spcPts val="0"/>
              </a:spcBef>
              <a:spcAft>
                <a:spcPts val="0"/>
              </a:spcAft>
              <a:buSzPts val="1800"/>
              <a:buChar char="▸"/>
            </a:pPr>
            <a:r>
              <a:rPr b="1" lang="en-US"/>
              <a:t>Vector addition </a:t>
            </a:r>
            <a:r>
              <a:rPr lang="en-US"/>
              <a:t>is the act of adding one vector’s coordinates to those of another</a:t>
            </a:r>
            <a:endParaRPr/>
          </a:p>
          <a:p>
            <a:pPr indent="-171450" lvl="0" marL="171450" rtl="0" algn="l">
              <a:lnSpc>
                <a:spcPct val="90000"/>
              </a:lnSpc>
              <a:spcBef>
                <a:spcPts val="0"/>
              </a:spcBef>
              <a:spcAft>
                <a:spcPts val="0"/>
              </a:spcAft>
              <a:buSzPts val="1800"/>
              <a:buChar char="▸"/>
            </a:pPr>
            <a:r>
              <a:rPr b="1" lang="en-US"/>
              <a:t>Matrix-vector multiplication </a:t>
            </a:r>
            <a:r>
              <a:rPr lang="en-US"/>
              <a:t>is an operation that applies a transformation defined by a matrix to a vector</a:t>
            </a:r>
            <a:endParaRPr/>
          </a:p>
          <a:p>
            <a:pPr indent="-171450" lvl="0" marL="171450" rtl="0" algn="l">
              <a:lnSpc>
                <a:spcPct val="90000"/>
              </a:lnSpc>
              <a:spcBef>
                <a:spcPts val="0"/>
              </a:spcBef>
              <a:spcAft>
                <a:spcPts val="0"/>
              </a:spcAft>
              <a:buSzPts val="1800"/>
              <a:buChar char="▸"/>
            </a:pPr>
            <a:r>
              <a:rPr b="1" lang="en-US"/>
              <a:t>Matrix multiplication </a:t>
            </a:r>
            <a:r>
              <a:rPr lang="en-US"/>
              <a:t>the act of combining many transformations into one</a:t>
            </a:r>
            <a:endParaRPr/>
          </a:p>
          <a:p>
            <a:pPr indent="-171450" lvl="0" marL="171450" rtl="0" algn="l">
              <a:lnSpc>
                <a:spcPct val="90000"/>
              </a:lnSpc>
              <a:spcBef>
                <a:spcPts val="0"/>
              </a:spcBef>
              <a:spcAft>
                <a:spcPts val="0"/>
              </a:spcAft>
              <a:buSzPts val="1800"/>
              <a:buChar char="▸"/>
            </a:pPr>
            <a:r>
              <a:rPr b="1" lang="en-US"/>
              <a:t>Cross product </a:t>
            </a:r>
            <a:r>
              <a:rPr lang="en-US"/>
              <a:t>in 3-dimensional space takes in two 3D vectors and returns a vector perpendicular to those passed in (  this is the right-hand-rule! :D  )</a:t>
            </a:r>
            <a:endParaRPr/>
          </a:p>
          <a:p>
            <a:pPr indent="-171450" lvl="0" marL="171450" rtl="0" algn="l">
              <a:lnSpc>
                <a:spcPct val="90000"/>
              </a:lnSpc>
              <a:spcBef>
                <a:spcPts val="0"/>
              </a:spcBef>
              <a:spcAft>
                <a:spcPts val="0"/>
              </a:spcAft>
              <a:buSzPts val="1800"/>
              <a:buChar char="▸"/>
            </a:pPr>
            <a:r>
              <a:rPr lang="en-US"/>
              <a:t>And a </a:t>
            </a:r>
            <a:r>
              <a:rPr i="1" lang="en-US"/>
              <a:t>TON </a:t>
            </a:r>
            <a:r>
              <a:rPr lang="en-US"/>
              <a:t>more math if you really want to get into computer graphics!</a:t>
            </a:r>
            <a:endParaRPr/>
          </a:p>
        </p:txBody>
      </p:sp>
      <p:sp>
        <p:nvSpPr>
          <p:cNvPr id="193" name="Google Shape;193;p24"/>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194" name="Google Shape;194;p24"/>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Mathematical Concepts for Computer Graphics</a:t>
            </a:r>
            <a:endParaRPr/>
          </a:p>
        </p:txBody>
      </p:sp>
      <p:sp>
        <p:nvSpPr>
          <p:cNvPr id="195" name="Google Shape;195;p24"/>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Vectors, Matrices, &amp; a Basic Overview of Relevant Linear Algebraic Concepts</a:t>
            </a:r>
            <a:endParaRPr/>
          </a:p>
        </p:txBody>
      </p:sp>
      <p:pic>
        <p:nvPicPr>
          <p:cNvPr id="196" name="Google Shape;196;p24"/>
          <p:cNvPicPr preferRelativeResize="0"/>
          <p:nvPr/>
        </p:nvPicPr>
        <p:blipFill>
          <a:blip r:embed="rId3">
            <a:alphaModFix/>
          </a:blip>
          <a:stretch>
            <a:fillRect/>
          </a:stretch>
        </p:blipFill>
        <p:spPr>
          <a:xfrm>
            <a:off x="7044348" y="528775"/>
            <a:ext cx="1137125" cy="1076150"/>
          </a:xfrm>
          <a:prstGeom prst="rect">
            <a:avLst/>
          </a:prstGeom>
          <a:noFill/>
          <a:ln>
            <a:noFill/>
          </a:ln>
        </p:spPr>
      </p:pic>
      <p:pic>
        <p:nvPicPr>
          <p:cNvPr id="197" name="Google Shape;197;p24"/>
          <p:cNvPicPr preferRelativeResize="0"/>
          <p:nvPr/>
        </p:nvPicPr>
        <p:blipFill>
          <a:blip r:embed="rId4">
            <a:alphaModFix/>
          </a:blip>
          <a:stretch>
            <a:fillRect/>
          </a:stretch>
        </p:blipFill>
        <p:spPr>
          <a:xfrm>
            <a:off x="7963776" y="1508950"/>
            <a:ext cx="1100600" cy="928351"/>
          </a:xfrm>
          <a:prstGeom prst="rect">
            <a:avLst/>
          </a:prstGeom>
          <a:noFill/>
          <a:ln>
            <a:noFill/>
          </a:ln>
        </p:spPr>
      </p:pic>
      <p:pic>
        <p:nvPicPr>
          <p:cNvPr id="198" name="Google Shape;198;p24"/>
          <p:cNvPicPr preferRelativeResize="0"/>
          <p:nvPr/>
        </p:nvPicPr>
        <p:blipFill>
          <a:blip r:embed="rId5">
            <a:alphaModFix/>
          </a:blip>
          <a:stretch>
            <a:fillRect/>
          </a:stretch>
        </p:blipFill>
        <p:spPr>
          <a:xfrm>
            <a:off x="8043400" y="3955875"/>
            <a:ext cx="1100600" cy="1100600"/>
          </a:xfrm>
          <a:prstGeom prst="rect">
            <a:avLst/>
          </a:prstGeom>
          <a:noFill/>
          <a:ln>
            <a:noFill/>
          </a:ln>
        </p:spPr>
      </p:pic>
      <p:pic>
        <p:nvPicPr>
          <p:cNvPr id="199" name="Google Shape;199;p24"/>
          <p:cNvPicPr preferRelativeResize="0"/>
          <p:nvPr/>
        </p:nvPicPr>
        <p:blipFill>
          <a:blip r:embed="rId6">
            <a:alphaModFix/>
          </a:blip>
          <a:stretch>
            <a:fillRect/>
          </a:stretch>
        </p:blipFill>
        <p:spPr>
          <a:xfrm>
            <a:off x="7903212" y="2718025"/>
            <a:ext cx="1221725" cy="1040374"/>
          </a:xfrm>
          <a:prstGeom prst="rect">
            <a:avLst/>
          </a:prstGeom>
          <a:noFill/>
          <a:ln>
            <a:noFill/>
          </a:ln>
        </p:spPr>
      </p:pic>
      <p:sp>
        <p:nvSpPr>
          <p:cNvPr id="200" name="Google Shape;200;p24"/>
          <p:cNvSpPr txBox="1"/>
          <p:nvPr/>
        </p:nvSpPr>
        <p:spPr>
          <a:xfrm>
            <a:off x="533700" y="4691075"/>
            <a:ext cx="73827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latin typeface="Calibri"/>
                <a:ea typeface="Calibri"/>
                <a:cs typeface="Calibri"/>
                <a:sym typeface="Calibri"/>
              </a:rPr>
              <a:t>Image Sources: </a:t>
            </a:r>
            <a:r>
              <a:rPr lang="en-US" sz="600" u="sng">
                <a:solidFill>
                  <a:schemeClr val="hlink"/>
                </a:solidFill>
                <a:latin typeface="Calibri"/>
                <a:ea typeface="Calibri"/>
                <a:cs typeface="Calibri"/>
                <a:sym typeface="Calibri"/>
                <a:hlinkClick r:id="rId7"/>
              </a:rPr>
              <a:t>http://www.c-jump.com/bcc/common/Talk3/Math/Matrices/W01_0050_matrix_by_vector_mult.htm</a:t>
            </a:r>
            <a:r>
              <a:rPr lang="en-US" sz="600">
                <a:solidFill>
                  <a:schemeClr val="dk1"/>
                </a:solidFill>
                <a:latin typeface="Calibri"/>
                <a:ea typeface="Calibri"/>
                <a:cs typeface="Calibri"/>
                <a:sym typeface="Calibri"/>
              </a:rPr>
              <a:t>, </a:t>
            </a:r>
            <a:r>
              <a:rPr lang="en-US" sz="600" u="sng">
                <a:solidFill>
                  <a:schemeClr val="hlink"/>
                </a:solidFill>
                <a:latin typeface="Calibri"/>
                <a:ea typeface="Calibri"/>
                <a:cs typeface="Calibri"/>
                <a:sym typeface="Calibri"/>
                <a:hlinkClick r:id="rId8"/>
              </a:rPr>
              <a:t>https://upload.wikimedia.org/wikipedia/commons/thumb/6/6e/Cross_product.gif/330px-Cross_product.gif</a:t>
            </a:r>
            <a:r>
              <a:rPr lang="en-US" sz="600">
                <a:solidFill>
                  <a:schemeClr val="dk1"/>
                </a:solidFill>
                <a:latin typeface="Calibri"/>
                <a:ea typeface="Calibri"/>
                <a:cs typeface="Calibri"/>
                <a:sym typeface="Calibri"/>
              </a:rPr>
              <a:t>, </a:t>
            </a:r>
            <a:r>
              <a:rPr lang="en-US" sz="600" u="sng">
                <a:solidFill>
                  <a:schemeClr val="hlink"/>
                </a:solidFill>
                <a:latin typeface="Calibri"/>
                <a:ea typeface="Calibri"/>
                <a:cs typeface="Calibri"/>
                <a:sym typeface="Calibri"/>
                <a:hlinkClick r:id="rId9"/>
              </a:rPr>
              <a:t>https://upload.wikimedia.org/wikipedia/commons/thumb/b/bb/Matrix.svg/371px-Matrix.svg.png</a:t>
            </a:r>
            <a:r>
              <a:rPr lang="en-US" sz="600">
                <a:solidFill>
                  <a:schemeClr val="dk1"/>
                </a:solidFill>
                <a:latin typeface="Calibri"/>
                <a:ea typeface="Calibri"/>
                <a:cs typeface="Calibri"/>
                <a:sym typeface="Calibri"/>
              </a:rPr>
              <a:t>, </a:t>
            </a:r>
            <a:r>
              <a:rPr lang="en-US" sz="600" u="sng">
                <a:solidFill>
                  <a:schemeClr val="hlink"/>
                </a:solidFill>
                <a:latin typeface="Calibri"/>
                <a:ea typeface="Calibri"/>
                <a:cs typeface="Calibri"/>
                <a:sym typeface="Calibri"/>
                <a:hlinkClick r:id="rId10"/>
              </a:rPr>
              <a:t>http://www.chrisevans3d.com/pub_blog/maya-python-vector-math-primer/</a:t>
            </a:r>
            <a:endParaRPr sz="600">
              <a:solidFill>
                <a:schemeClr val="dk1"/>
              </a:solidFill>
              <a:latin typeface="Calibri"/>
              <a:ea typeface="Calibri"/>
              <a:cs typeface="Calibri"/>
              <a:sym typeface="Calibri"/>
            </a:endParaRPr>
          </a:p>
          <a:p>
            <a:pPr indent="0" lvl="0" marL="0" rtl="0" algn="l">
              <a:spcBef>
                <a:spcPts val="0"/>
              </a:spcBef>
              <a:spcAft>
                <a:spcPts val="0"/>
              </a:spcAft>
              <a:buNone/>
            </a:pPr>
            <a:r>
              <a:t/>
            </a:r>
            <a:endParaRPr sz="600">
              <a:solidFill>
                <a:schemeClr val="dk1"/>
              </a:solidFill>
              <a:latin typeface="Calibri"/>
              <a:ea typeface="Calibri"/>
              <a:cs typeface="Calibri"/>
              <a:sym typeface="Calibri"/>
            </a:endParaRPr>
          </a:p>
          <a:p>
            <a:pPr indent="0" lvl="0" marL="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5"/>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Our window is our plane onto which we are projecting 3D objects</a:t>
            </a:r>
            <a:endParaRPr/>
          </a:p>
          <a:p>
            <a:pPr indent="-171450" lvl="0" marL="171450" rtl="0" algn="l">
              <a:lnSpc>
                <a:spcPct val="90000"/>
              </a:lnSpc>
              <a:spcBef>
                <a:spcPts val="0"/>
              </a:spcBef>
              <a:spcAft>
                <a:spcPts val="0"/>
              </a:spcAft>
              <a:buSzPts val="1800"/>
              <a:buChar char="▸"/>
            </a:pPr>
            <a:r>
              <a:rPr lang="en-US"/>
              <a:t>We do so using a couple of important numbers</a:t>
            </a:r>
            <a:endParaRPr/>
          </a:p>
          <a:p>
            <a:pPr indent="-171450" lvl="1" marL="514350" rtl="0" algn="l">
              <a:lnSpc>
                <a:spcPct val="90000"/>
              </a:lnSpc>
              <a:spcBef>
                <a:spcPts val="0"/>
              </a:spcBef>
              <a:spcAft>
                <a:spcPts val="0"/>
              </a:spcAft>
              <a:buSzPts val="1800"/>
              <a:buChar char="-"/>
            </a:pPr>
            <a:r>
              <a:rPr lang="en-US"/>
              <a:t>Aspect ratio = window height / window width, normalizes our window coords</a:t>
            </a:r>
            <a:endParaRPr/>
          </a:p>
          <a:p>
            <a:pPr indent="-171450" lvl="1" marL="514350" rtl="0" algn="l">
              <a:lnSpc>
                <a:spcPct val="90000"/>
              </a:lnSpc>
              <a:spcBef>
                <a:spcPts val="0"/>
              </a:spcBef>
              <a:spcAft>
                <a:spcPts val="0"/>
              </a:spcAft>
              <a:buSzPts val="1800"/>
              <a:buChar char="-"/>
            </a:pPr>
            <a:r>
              <a:rPr lang="en-US"/>
              <a:t>Field of view, an angle measurement of our peripheral limits</a:t>
            </a:r>
            <a:endParaRPr/>
          </a:p>
          <a:p>
            <a:pPr indent="-171450" lvl="1" marL="514350" rtl="0" algn="l">
              <a:lnSpc>
                <a:spcPct val="90000"/>
              </a:lnSpc>
              <a:spcBef>
                <a:spcPts val="0"/>
              </a:spcBef>
              <a:spcAft>
                <a:spcPts val="0"/>
              </a:spcAft>
              <a:buSzPts val="1800"/>
              <a:buChar char="-"/>
            </a:pPr>
            <a:r>
              <a:rPr lang="en-US"/>
              <a:t>Depth between viewer and window</a:t>
            </a:r>
            <a:endParaRPr/>
          </a:p>
          <a:p>
            <a:pPr indent="-171450" lvl="1" marL="514350" rtl="0" algn="l">
              <a:lnSpc>
                <a:spcPct val="90000"/>
              </a:lnSpc>
              <a:spcBef>
                <a:spcPts val="0"/>
              </a:spcBef>
              <a:spcAft>
                <a:spcPts val="0"/>
              </a:spcAft>
              <a:buSzPts val="1800"/>
              <a:buChar char="-"/>
            </a:pPr>
            <a:r>
              <a:rPr lang="en-US"/>
              <a:t>Maximum depth of the space, measured relative to the viewer</a:t>
            </a:r>
            <a:endParaRPr/>
          </a:p>
        </p:txBody>
      </p:sp>
      <p:sp>
        <p:nvSpPr>
          <p:cNvPr id="206" name="Google Shape;206;p25"/>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07" name="Google Shape;207;p25"/>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Mathematical Concepts for Computer Graphics</a:t>
            </a:r>
            <a:endParaRPr/>
          </a:p>
        </p:txBody>
      </p:sp>
      <p:sp>
        <p:nvSpPr>
          <p:cNvPr id="208" name="Google Shape;208;p25"/>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Projection to a Plane, or “Camera” (1 of 2)</a:t>
            </a:r>
            <a:endParaRPr/>
          </a:p>
        </p:txBody>
      </p:sp>
      <p:pic>
        <p:nvPicPr>
          <p:cNvPr id="209" name="Google Shape;209;p25"/>
          <p:cNvPicPr preferRelativeResize="0"/>
          <p:nvPr/>
        </p:nvPicPr>
        <p:blipFill>
          <a:blip r:embed="rId3">
            <a:alphaModFix/>
          </a:blip>
          <a:stretch>
            <a:fillRect/>
          </a:stretch>
        </p:blipFill>
        <p:spPr>
          <a:xfrm>
            <a:off x="4461824" y="2956975"/>
            <a:ext cx="2801026" cy="2066375"/>
          </a:xfrm>
          <a:prstGeom prst="rect">
            <a:avLst/>
          </a:prstGeom>
          <a:noFill/>
          <a:ln>
            <a:noFill/>
          </a:ln>
        </p:spPr>
      </p:pic>
      <p:pic>
        <p:nvPicPr>
          <p:cNvPr id="210" name="Google Shape;210;p25"/>
          <p:cNvPicPr preferRelativeResize="0"/>
          <p:nvPr/>
        </p:nvPicPr>
        <p:blipFill>
          <a:blip r:embed="rId4">
            <a:alphaModFix/>
          </a:blip>
          <a:stretch>
            <a:fillRect/>
          </a:stretch>
        </p:blipFill>
        <p:spPr>
          <a:xfrm>
            <a:off x="1049407" y="2918325"/>
            <a:ext cx="2623725" cy="2143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idx="1" type="body"/>
          </p:nvPr>
        </p:nvSpPr>
        <p:spPr>
          <a:xfrm>
            <a:off x="628650" y="1369225"/>
            <a:ext cx="4865100" cy="3687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The perspective projection matrix is derived using the numbers described previously, and each element adds its own set of desired properties</a:t>
            </a:r>
            <a:endParaRPr/>
          </a:p>
          <a:p>
            <a:pPr indent="-171450" lvl="1" marL="514350" rtl="0" algn="l">
              <a:lnSpc>
                <a:spcPct val="90000"/>
              </a:lnSpc>
              <a:spcBef>
                <a:spcPts val="0"/>
              </a:spcBef>
              <a:spcAft>
                <a:spcPts val="0"/>
              </a:spcAft>
              <a:buSzPts val="1800"/>
              <a:buChar char="-"/>
            </a:pPr>
            <a:r>
              <a:rPr lang="en-US"/>
              <a:t>Element [0, 0] - Aspect ratio normalizes coordinates for the window, while the tangent expression results in the property of “zooming in” and “zooming out” as the field of view increases and decreases</a:t>
            </a:r>
            <a:endParaRPr/>
          </a:p>
          <a:p>
            <a:pPr indent="-171450" lvl="1" marL="514350" rtl="0" algn="l">
              <a:lnSpc>
                <a:spcPct val="90000"/>
              </a:lnSpc>
              <a:spcBef>
                <a:spcPts val="0"/>
              </a:spcBef>
              <a:spcAft>
                <a:spcPts val="0"/>
              </a:spcAft>
              <a:buSzPts val="1800"/>
              <a:buChar char="-"/>
            </a:pPr>
            <a:r>
              <a:rPr lang="en-US"/>
              <a:t>Element [1, 1] - Same thing, except only concerned with the zooming property mentioned above</a:t>
            </a:r>
            <a:endParaRPr/>
          </a:p>
          <a:p>
            <a:pPr indent="-171450" lvl="1" marL="514350" rtl="0" algn="l">
              <a:lnSpc>
                <a:spcPct val="90000"/>
              </a:lnSpc>
              <a:spcBef>
                <a:spcPts val="0"/>
              </a:spcBef>
              <a:spcAft>
                <a:spcPts val="0"/>
              </a:spcAft>
              <a:buSzPts val="1800"/>
              <a:buChar char="-"/>
            </a:pPr>
            <a:r>
              <a:rPr lang="en-US"/>
              <a:t>Elements [2, 2], [2, 3] - </a:t>
            </a:r>
            <a:r>
              <a:rPr lang="en-US"/>
              <a:t>Normalize the z-coordinate</a:t>
            </a:r>
            <a:endParaRPr/>
          </a:p>
          <a:p>
            <a:pPr indent="-171450" lvl="1" marL="514350" rtl="0" algn="l">
              <a:lnSpc>
                <a:spcPct val="90000"/>
              </a:lnSpc>
              <a:spcBef>
                <a:spcPts val="0"/>
              </a:spcBef>
              <a:spcAft>
                <a:spcPts val="0"/>
              </a:spcAft>
              <a:buSzPts val="1800"/>
              <a:buChar char="-"/>
            </a:pPr>
            <a:r>
              <a:rPr lang="en-US"/>
              <a:t>But wait, why is it 4D if we are operating in 3D?</a:t>
            </a:r>
            <a:endParaRPr/>
          </a:p>
          <a:p>
            <a:pPr indent="-171450" lvl="2" marL="857250" rtl="0" algn="l">
              <a:lnSpc>
                <a:spcPct val="90000"/>
              </a:lnSpc>
              <a:spcBef>
                <a:spcPts val="0"/>
              </a:spcBef>
              <a:spcAft>
                <a:spcPts val="0"/>
              </a:spcAft>
              <a:buSzPts val="1800"/>
              <a:buChar char="•"/>
            </a:pPr>
            <a:r>
              <a:rPr lang="en-US"/>
              <a:t>3D vectors append an additional z-value, making it a 4D vector for the purpose of taking the z coordinate and using it to relate the x and y coordinates inversely to its depth</a:t>
            </a:r>
            <a:endParaRPr/>
          </a:p>
          <a:p>
            <a:pPr indent="-171450" lvl="3" marL="1200150" rtl="0" algn="l">
              <a:lnSpc>
                <a:spcPct val="90000"/>
              </a:lnSpc>
              <a:spcBef>
                <a:spcPts val="0"/>
              </a:spcBef>
              <a:spcAft>
                <a:spcPts val="0"/>
              </a:spcAft>
              <a:buSzPts val="1800"/>
              <a:buChar char="▪"/>
            </a:pPr>
            <a:r>
              <a:rPr lang="en-US"/>
              <a:t>Further = less motion on screen, closer = more</a:t>
            </a:r>
            <a:endParaRPr/>
          </a:p>
          <a:p>
            <a:pPr indent="-171450" lvl="2" marL="857250" rtl="0" algn="l">
              <a:spcBef>
                <a:spcPts val="0"/>
              </a:spcBef>
              <a:spcAft>
                <a:spcPts val="0"/>
              </a:spcAft>
              <a:buSzPts val="1800"/>
              <a:buChar char="•"/>
            </a:pPr>
            <a:r>
              <a:rPr lang="en-US"/>
              <a:t>Element </a:t>
            </a:r>
            <a:r>
              <a:rPr lang="en-US"/>
              <a:t>[3, 2] stores the z value in camera space</a:t>
            </a:r>
            <a:endParaRPr/>
          </a:p>
        </p:txBody>
      </p:sp>
      <p:sp>
        <p:nvSpPr>
          <p:cNvPr id="216" name="Google Shape;216;p26"/>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17" name="Google Shape;217;p26"/>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Mathematical Concepts for Computer Graphics</a:t>
            </a:r>
            <a:endParaRPr/>
          </a:p>
        </p:txBody>
      </p:sp>
      <p:sp>
        <p:nvSpPr>
          <p:cNvPr id="218" name="Google Shape;218;p26"/>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Projection to a Plane, or “Camera” (2 of 2)</a:t>
            </a:r>
            <a:endParaRPr/>
          </a:p>
        </p:txBody>
      </p:sp>
      <p:sp>
        <p:nvSpPr>
          <p:cNvPr id="219" name="Google Shape;219;p26"/>
          <p:cNvSpPr txBox="1"/>
          <p:nvPr/>
        </p:nvSpPr>
        <p:spPr>
          <a:xfrm>
            <a:off x="5700763" y="3664725"/>
            <a:ext cx="30573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latin typeface="Calibri"/>
                <a:ea typeface="Calibri"/>
                <a:cs typeface="Calibri"/>
                <a:sym typeface="Calibri"/>
              </a:rPr>
              <a:t>Image Source: </a:t>
            </a:r>
            <a:r>
              <a:rPr lang="en-US" sz="600" u="sng">
                <a:solidFill>
                  <a:schemeClr val="hlink"/>
                </a:solidFill>
                <a:latin typeface="Calibri"/>
                <a:ea typeface="Calibri"/>
                <a:cs typeface="Calibri"/>
                <a:sym typeface="Calibri"/>
                <a:hlinkClick r:id="rId3"/>
              </a:rPr>
              <a:t>http://ogldev.atspace.org/www/tutorial12/12_11.png</a:t>
            </a:r>
            <a:endParaRPr sz="600">
              <a:solidFill>
                <a:schemeClr val="dk1"/>
              </a:solidFill>
              <a:latin typeface="Calibri"/>
              <a:ea typeface="Calibri"/>
              <a:cs typeface="Calibri"/>
              <a:sym typeface="Calibri"/>
            </a:endParaRPr>
          </a:p>
        </p:txBody>
      </p:sp>
      <p:pic>
        <p:nvPicPr>
          <p:cNvPr id="220" name="Google Shape;220;p26"/>
          <p:cNvPicPr preferRelativeResize="0"/>
          <p:nvPr/>
        </p:nvPicPr>
        <p:blipFill>
          <a:blip r:embed="rId4">
            <a:alphaModFix/>
          </a:blip>
          <a:stretch>
            <a:fillRect/>
          </a:stretch>
        </p:blipFill>
        <p:spPr>
          <a:xfrm>
            <a:off x="5715687" y="1369225"/>
            <a:ext cx="3027478" cy="2311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 type="body"/>
          </p:nvPr>
        </p:nvSpPr>
        <p:spPr>
          <a:xfrm>
            <a:off x="628650" y="1369219"/>
            <a:ext cx="7192800" cy="3132300"/>
          </a:xfrm>
          <a:prstGeom prst="rect">
            <a:avLst/>
          </a:prstGeom>
          <a:noFill/>
          <a:ln>
            <a:noFill/>
          </a:ln>
        </p:spPr>
        <p:txBody>
          <a:bodyPr anchorCtr="0" anchor="t" bIns="45700" lIns="91425" spcFirstLastPara="1" rIns="91425" wrap="square" tIns="45700">
            <a:noAutofit/>
          </a:bodyPr>
          <a:lstStyle/>
          <a:p>
            <a:pPr indent="-171450" lvl="0" marL="171450" rtl="0" algn="l">
              <a:lnSpc>
                <a:spcPct val="90000"/>
              </a:lnSpc>
              <a:spcBef>
                <a:spcPts val="0"/>
              </a:spcBef>
              <a:spcAft>
                <a:spcPts val="0"/>
              </a:spcAft>
              <a:buSzPts val="1800"/>
              <a:buChar char="▸"/>
            </a:pPr>
            <a:r>
              <a:rPr lang="en-US"/>
              <a:t>We can imagine the viewer (or “Camera”) as positioned in a larger space</a:t>
            </a:r>
            <a:endParaRPr/>
          </a:p>
          <a:p>
            <a:pPr indent="-171450" lvl="1" marL="514350" rtl="0" algn="l">
              <a:lnSpc>
                <a:spcPct val="90000"/>
              </a:lnSpc>
              <a:spcBef>
                <a:spcPts val="0"/>
              </a:spcBef>
              <a:spcAft>
                <a:spcPts val="0"/>
              </a:spcAft>
              <a:buSzPts val="1800"/>
              <a:buChar char="-"/>
            </a:pPr>
            <a:r>
              <a:rPr lang="en-US"/>
              <a:t>The camera itself is defined by 3 vectors</a:t>
            </a:r>
            <a:endParaRPr/>
          </a:p>
          <a:p>
            <a:pPr indent="-171450" lvl="2" marL="857250" rtl="0" algn="l">
              <a:lnSpc>
                <a:spcPct val="90000"/>
              </a:lnSpc>
              <a:spcBef>
                <a:spcPts val="0"/>
              </a:spcBef>
              <a:spcAft>
                <a:spcPts val="0"/>
              </a:spcAft>
              <a:buSzPts val="1800"/>
              <a:buChar char="•"/>
            </a:pPr>
            <a:r>
              <a:rPr lang="en-US"/>
              <a:t>Position vector</a:t>
            </a:r>
            <a:endParaRPr/>
          </a:p>
          <a:p>
            <a:pPr indent="-171450" lvl="2" marL="857250" rtl="0" algn="l">
              <a:lnSpc>
                <a:spcPct val="90000"/>
              </a:lnSpc>
              <a:spcBef>
                <a:spcPts val="0"/>
              </a:spcBef>
              <a:spcAft>
                <a:spcPts val="0"/>
              </a:spcAft>
              <a:buSzPts val="1800"/>
              <a:buChar char="•"/>
            </a:pPr>
            <a:r>
              <a:rPr lang="en-US"/>
              <a:t>Up vector (Assume this is, by default, [0, 1, 0])</a:t>
            </a:r>
            <a:endParaRPr/>
          </a:p>
          <a:p>
            <a:pPr indent="-171450" lvl="2" marL="857250" rtl="0" algn="l">
              <a:lnSpc>
                <a:spcPct val="90000"/>
              </a:lnSpc>
              <a:spcBef>
                <a:spcPts val="0"/>
              </a:spcBef>
              <a:spcAft>
                <a:spcPts val="0"/>
              </a:spcAft>
              <a:buSzPts val="1800"/>
              <a:buChar char="•"/>
            </a:pPr>
            <a:r>
              <a:rPr lang="en-US"/>
              <a:t>Forward vector (Assume this is, by default, [0, 0, 1])</a:t>
            </a:r>
            <a:endParaRPr/>
          </a:p>
          <a:p>
            <a:pPr indent="-171450" lvl="1" marL="514350" rtl="0" algn="l">
              <a:lnSpc>
                <a:spcPct val="90000"/>
              </a:lnSpc>
              <a:spcBef>
                <a:spcPts val="0"/>
              </a:spcBef>
              <a:spcAft>
                <a:spcPts val="0"/>
              </a:spcAft>
              <a:buSzPts val="1800"/>
              <a:buChar char="-"/>
            </a:pPr>
            <a:r>
              <a:rPr lang="en-US"/>
              <a:t>Rotating the camera up and down involves transforming the up vector’s y and z coordinates by trigonometric functions</a:t>
            </a:r>
            <a:endParaRPr/>
          </a:p>
          <a:p>
            <a:pPr indent="-171450" lvl="1" marL="514350" rtl="0" algn="l">
              <a:lnSpc>
                <a:spcPct val="90000"/>
              </a:lnSpc>
              <a:spcBef>
                <a:spcPts val="0"/>
              </a:spcBef>
              <a:spcAft>
                <a:spcPts val="0"/>
              </a:spcAft>
              <a:buSzPts val="1800"/>
              <a:buChar char="-"/>
            </a:pPr>
            <a:r>
              <a:rPr lang="en-US"/>
              <a:t>Rotating the camera left and right involves transforming the forward vector’s x and z coordinates by trigonometric functions, </a:t>
            </a:r>
            <a:r>
              <a:rPr i="1" lang="en-US"/>
              <a:t>and</a:t>
            </a:r>
            <a:r>
              <a:rPr lang="en-US"/>
              <a:t> transforming its y coordinate by the up vector’s z coordinate transformation</a:t>
            </a:r>
            <a:endParaRPr/>
          </a:p>
          <a:p>
            <a:pPr indent="-171450" lvl="2" marL="857250" rtl="0" algn="l">
              <a:lnSpc>
                <a:spcPct val="90000"/>
              </a:lnSpc>
              <a:spcBef>
                <a:spcPts val="0"/>
              </a:spcBef>
              <a:spcAft>
                <a:spcPts val="0"/>
              </a:spcAft>
              <a:buSzPts val="1800"/>
              <a:buChar char="•"/>
            </a:pPr>
            <a:r>
              <a:rPr lang="en-US"/>
              <a:t>The two must remain perpendicular (you’ll see why next slide)</a:t>
            </a:r>
            <a:endParaRPr/>
          </a:p>
        </p:txBody>
      </p:sp>
      <p:sp>
        <p:nvSpPr>
          <p:cNvPr id="226" name="Google Shape;226;p27"/>
          <p:cNvSpPr txBox="1"/>
          <p:nvPr>
            <p:ph idx="12" type="sldNum"/>
          </p:nvPr>
        </p:nvSpPr>
        <p:spPr>
          <a:xfrm>
            <a:off x="222245" y="4782578"/>
            <a:ext cx="3135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227" name="Google Shape;227;p27"/>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Mathematical Concepts for Computer Graphics</a:t>
            </a:r>
            <a:endParaRPr/>
          </a:p>
        </p:txBody>
      </p:sp>
      <p:sp>
        <p:nvSpPr>
          <p:cNvPr id="228" name="Google Shape;228;p27"/>
          <p:cNvSpPr txBox="1"/>
          <p:nvPr>
            <p:ph idx="2" type="body"/>
          </p:nvPr>
        </p:nvSpPr>
        <p:spPr>
          <a:xfrm>
            <a:off x="628600" y="933062"/>
            <a:ext cx="7257300" cy="2676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530"/>
              <a:buNone/>
            </a:pPr>
            <a:r>
              <a:rPr lang="en-US" sz="1530"/>
              <a:t>Rotation and Translation of the “Camera” (1 of 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